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1"/>
  </p:handoutMasterIdLst>
  <p:sldIdLst>
    <p:sldId id="258" r:id="rId2"/>
    <p:sldId id="259" r:id="rId3"/>
    <p:sldId id="283" r:id="rId4"/>
    <p:sldId id="284" r:id="rId5"/>
    <p:sldId id="261" r:id="rId6"/>
    <p:sldId id="263" r:id="rId7"/>
    <p:sldId id="281" r:id="rId8"/>
    <p:sldId id="280" r:id="rId9"/>
    <p:sldId id="266" r:id="rId10"/>
    <p:sldId id="285" r:id="rId11"/>
    <p:sldId id="282" r:id="rId12"/>
    <p:sldId id="269" r:id="rId13"/>
    <p:sldId id="268" r:id="rId14"/>
    <p:sldId id="286" r:id="rId15"/>
    <p:sldId id="270" r:id="rId16"/>
    <p:sldId id="271" r:id="rId17"/>
    <p:sldId id="272" r:id="rId18"/>
    <p:sldId id="287" r:id="rId19"/>
    <p:sldId id="277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C698"/>
    <a:srgbClr val="BCBCBC"/>
    <a:srgbClr val="0F0B55"/>
    <a:srgbClr val="07009A"/>
    <a:srgbClr val="1913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53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6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1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0FA249B-5715-4011-AB18-1D6CF26C93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E16C0A-E6F4-4EA4-A46E-DABC6F2D33F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9C4CB-01ED-44E9-B615-05416439C24D}" type="datetimeFigureOut">
              <a:rPr lang="ko-KR" altLang="en-US" smtClean="0"/>
              <a:t>2022. 2. 17.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560497A-7A4B-4D21-8D81-60DB08D711E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DB3310-D352-4DDF-B7C8-8C467981385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8AAF9C-7CD1-463B-9D03-572084B2D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7764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128A8B57-DB38-483E-AF20-F969E50C04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1290" y="3847263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A194AF-2E3C-452B-BDDA-8694DB2A4D53}"/>
              </a:ext>
            </a:extLst>
          </p:cNvPr>
          <p:cNvGrpSpPr/>
          <p:nvPr userDrawn="1"/>
        </p:nvGrpSpPr>
        <p:grpSpPr>
          <a:xfrm>
            <a:off x="0" y="5503025"/>
            <a:ext cx="11280710" cy="914400"/>
            <a:chOff x="0" y="5503025"/>
            <a:chExt cx="11280710" cy="914400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632D900-4DE1-4575-AB25-0C3DBA872EA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417425"/>
              <a:ext cx="10823510" cy="0"/>
            </a:xfrm>
            <a:prstGeom prst="line">
              <a:avLst/>
            </a:prstGeom>
            <a:ln w="165100">
              <a:solidFill>
                <a:srgbClr val="0F0B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원호 9">
              <a:extLst>
                <a:ext uri="{FF2B5EF4-FFF2-40B4-BE49-F238E27FC236}">
                  <a16:creationId xmlns:a16="http://schemas.microsoft.com/office/drawing/2014/main" id="{3CABC5D3-4302-4EE2-BCCB-CE60253AF888}"/>
                </a:ext>
              </a:extLst>
            </p:cNvPr>
            <p:cNvSpPr/>
            <p:nvPr userDrawn="1"/>
          </p:nvSpPr>
          <p:spPr>
            <a:xfrm rot="5400000">
              <a:off x="10366310" y="5503025"/>
              <a:ext cx="914400" cy="914400"/>
            </a:xfrm>
            <a:prstGeom prst="arc">
              <a:avLst/>
            </a:prstGeom>
            <a:ln w="165100">
              <a:solidFill>
                <a:srgbClr val="0F0B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0C2CF1FC-1DE1-41B8-83D1-50FB8F8C2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60214"/>
            <a:ext cx="12192000" cy="1841818"/>
          </a:xfrm>
          <a:prstGeom prst="rect">
            <a:avLst/>
          </a:prstGeom>
          <a:solidFill>
            <a:srgbClr val="0F0B55"/>
          </a:solidFill>
        </p:spPr>
        <p:txBody>
          <a:bodyPr anchor="ctr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74EF951-0DD2-4448-9780-0CA878A779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95" y="251921"/>
            <a:ext cx="2127378" cy="77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51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B5B3140D-6E8A-475C-82BA-E20ECAFBE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613" y="797340"/>
            <a:ext cx="10515600" cy="1146141"/>
          </a:xfrm>
          <a:prstGeom prst="rect">
            <a:avLst/>
          </a:prstGeom>
          <a:noFill/>
        </p:spPr>
        <p:txBody>
          <a:bodyPr anchor="ctr"/>
          <a:lstStyle>
            <a:lvl1pPr>
              <a:defRPr>
                <a:solidFill>
                  <a:srgbClr val="0F0B55"/>
                </a:solidFill>
                <a:latin typeface="+mj-ea"/>
                <a:ea typeface="+mj-ea"/>
              </a:defRPr>
            </a:lvl1pPr>
          </a:lstStyle>
          <a:p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DAF8FE2-8706-4209-9B32-DA7115A13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3613" y="2004784"/>
            <a:ext cx="10515600" cy="4351338"/>
          </a:xfrm>
          <a:prstGeom prst="rect">
            <a:avLst/>
          </a:prstGeom>
        </p:spPr>
        <p:txBody>
          <a:bodyPr/>
          <a:lstStyle>
            <a:lvl1pPr>
              <a:buClr>
                <a:srgbClr val="0F0B55"/>
              </a:buClr>
              <a:buFont typeface="Arial" panose="020B0604020202020204" pitchFamily="34" charset="0"/>
              <a:buChar char="•"/>
              <a:defRPr>
                <a:solidFill>
                  <a:srgbClr val="0F0B55"/>
                </a:solidFill>
              </a:defRPr>
            </a:lvl1pPr>
            <a:lvl2pPr>
              <a:buFont typeface="Arial" panose="020B0604020202020204" pitchFamily="34" charset="0"/>
              <a:buChar char="•"/>
              <a:defRPr>
                <a:solidFill>
                  <a:srgbClr val="0F0B55"/>
                </a:solidFill>
              </a:defRPr>
            </a:lvl2pPr>
            <a:lvl3pPr>
              <a:buFont typeface="Arial" panose="020B0604020202020204" pitchFamily="34" charset="0"/>
              <a:buChar char="•"/>
              <a:defRPr>
                <a:solidFill>
                  <a:srgbClr val="0F0B55"/>
                </a:solidFill>
              </a:defRPr>
            </a:lvl3pPr>
            <a:lvl4pPr>
              <a:buFont typeface="Arial" panose="020B0604020202020204" pitchFamily="34" charset="0"/>
              <a:buChar char="•"/>
              <a:defRPr>
                <a:solidFill>
                  <a:srgbClr val="0F0B55"/>
                </a:solidFill>
              </a:defRPr>
            </a:lvl4pPr>
            <a:lvl5pPr>
              <a:buFont typeface="Arial" panose="020B0604020202020204" pitchFamily="34" charset="0"/>
              <a:buChar char="•"/>
              <a:defRPr>
                <a:solidFill>
                  <a:srgbClr val="0F0B55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B4537CF-51E7-4674-874A-E9F0FAECE27D}"/>
              </a:ext>
            </a:extLst>
          </p:cNvPr>
          <p:cNvGrpSpPr/>
          <p:nvPr userDrawn="1"/>
        </p:nvGrpSpPr>
        <p:grpSpPr>
          <a:xfrm>
            <a:off x="0" y="5503025"/>
            <a:ext cx="11280710" cy="914400"/>
            <a:chOff x="0" y="5503025"/>
            <a:chExt cx="11280710" cy="91440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316CE74-9EF4-475D-BE21-0D5763F746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417425"/>
              <a:ext cx="10823510" cy="0"/>
            </a:xfrm>
            <a:prstGeom prst="line">
              <a:avLst/>
            </a:prstGeom>
            <a:ln w="165100">
              <a:solidFill>
                <a:srgbClr val="0F0B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원호 6">
              <a:extLst>
                <a:ext uri="{FF2B5EF4-FFF2-40B4-BE49-F238E27FC236}">
                  <a16:creationId xmlns:a16="http://schemas.microsoft.com/office/drawing/2014/main" id="{04C11CEC-B2A1-4490-BF5B-581B7CAE60C8}"/>
                </a:ext>
              </a:extLst>
            </p:cNvPr>
            <p:cNvSpPr/>
            <p:nvPr userDrawn="1"/>
          </p:nvSpPr>
          <p:spPr>
            <a:xfrm rot="5400000">
              <a:off x="10366310" y="5503025"/>
              <a:ext cx="914400" cy="914400"/>
            </a:xfrm>
            <a:prstGeom prst="arc">
              <a:avLst/>
            </a:prstGeom>
            <a:ln w="165100">
              <a:solidFill>
                <a:srgbClr val="0F0B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505B02E1-8259-4E52-B634-6485E3DF2A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95" y="251921"/>
            <a:ext cx="2127378" cy="77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08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DDAC9A-D181-446D-B2E9-274AAB94D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967" y="0"/>
            <a:ext cx="11103033" cy="1146141"/>
          </a:xfrm>
          <a:prstGeom prst="rect">
            <a:avLst/>
          </a:prstGeom>
          <a:solidFill>
            <a:srgbClr val="0F0B55"/>
          </a:solidFill>
        </p:spPr>
        <p:txBody>
          <a:bodyPr anchor="ctr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C02D35-48A8-4D13-B261-767F8223C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5576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DAFE18-21A4-43C5-9A85-CBA2F536EC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0" y="1"/>
            <a:ext cx="1089487" cy="114614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E153FDDA-02CC-497F-B825-0217811521B2}"/>
              </a:ext>
            </a:extLst>
          </p:cNvPr>
          <p:cNvGrpSpPr/>
          <p:nvPr userDrawn="1"/>
        </p:nvGrpSpPr>
        <p:grpSpPr>
          <a:xfrm>
            <a:off x="-520" y="5469714"/>
            <a:ext cx="11280710" cy="914400"/>
            <a:chOff x="0" y="5503025"/>
            <a:chExt cx="11280710" cy="914400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428C86D5-E7EF-4DFF-B5D4-7E9911EE251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417425"/>
              <a:ext cx="10823510" cy="0"/>
            </a:xfrm>
            <a:prstGeom prst="line">
              <a:avLst/>
            </a:prstGeom>
            <a:ln w="165100">
              <a:solidFill>
                <a:srgbClr val="0F0B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원호 20">
              <a:extLst>
                <a:ext uri="{FF2B5EF4-FFF2-40B4-BE49-F238E27FC236}">
                  <a16:creationId xmlns:a16="http://schemas.microsoft.com/office/drawing/2014/main" id="{D3FE86D6-5473-402A-9144-DEAF59A44720}"/>
                </a:ext>
              </a:extLst>
            </p:cNvPr>
            <p:cNvSpPr/>
            <p:nvPr userDrawn="1"/>
          </p:nvSpPr>
          <p:spPr>
            <a:xfrm rot="5400000">
              <a:off x="10366310" y="5503025"/>
              <a:ext cx="914400" cy="914400"/>
            </a:xfrm>
            <a:prstGeom prst="arc">
              <a:avLst/>
            </a:prstGeom>
            <a:ln w="165100">
              <a:solidFill>
                <a:srgbClr val="0F0B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슬라이드 번호 개체 틀 5">
            <a:extLst>
              <a:ext uri="{FF2B5EF4-FFF2-40B4-BE49-F238E27FC236}">
                <a16:creationId xmlns:a16="http://schemas.microsoft.com/office/drawing/2014/main" id="{1CADB44D-E991-41F1-84E0-2D54C4A36F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5098" y="6234862"/>
            <a:ext cx="580053" cy="365125"/>
          </a:xfrm>
          <a:prstGeom prst="rect">
            <a:avLst/>
          </a:prstGeom>
        </p:spPr>
        <p:txBody>
          <a:bodyPr/>
          <a:lstStyle/>
          <a:p>
            <a:fld id="{B2045CF3-9F98-44AE-BB54-2FB50DF4A5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621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B06A22-C61F-42D7-9B61-9FD1FE39A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79880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개체 틀 1">
            <a:extLst>
              <a:ext uri="{FF2B5EF4-FFF2-40B4-BE49-F238E27FC236}">
                <a16:creationId xmlns:a16="http://schemas.microsoft.com/office/drawing/2014/main" id="{4EC30402-50F9-43EE-A887-8C22753C0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ko-KR" alt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C6A6A50A-A7F9-45D1-B635-8F0815DEF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692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366770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50" r:id="rId3"/>
    <p:sldLayoutId id="2147483664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326C41F5-229B-4708-B125-0F6FB8BFFA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ko-KR" altLang="en-US" dirty="0">
                <a:latin typeface="+mn-ea"/>
              </a:rPr>
              <a:t>작성일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2021.04.21</a:t>
            </a:r>
          </a:p>
          <a:p>
            <a:pPr algn="l"/>
            <a:r>
              <a:rPr lang="ko-KR" altLang="en-US" dirty="0">
                <a:latin typeface="+mn-ea"/>
              </a:rPr>
              <a:t>작성자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기술연구소 김용범</a:t>
            </a:r>
            <a:endParaRPr lang="en-US" altLang="ko-KR" dirty="0">
              <a:latin typeface="+mn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81F4A94-7174-4121-A93B-35373EEED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모피어스</a:t>
            </a:r>
            <a:r>
              <a:rPr lang="ko-KR" altLang="en-US" dirty="0"/>
              <a:t> </a:t>
            </a:r>
            <a:r>
              <a:rPr lang="en-US" altLang="ko-KR" dirty="0"/>
              <a:t>SPA </a:t>
            </a:r>
            <a:r>
              <a:rPr lang="ko-KR" altLang="en-US" dirty="0"/>
              <a:t>프레임워크</a:t>
            </a:r>
            <a:r>
              <a:rPr lang="en-US" altLang="ko-KR" dirty="0"/>
              <a:t>(</a:t>
            </a:r>
            <a:r>
              <a:rPr lang="en-US" altLang="ko-KR" dirty="0" err="1"/>
              <a:t>with.Vue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5224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0BF48-FAB0-49C7-877B-8EB331316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API</a:t>
            </a:r>
            <a:r>
              <a:rPr lang="ko-KR" altLang="en-US" dirty="0"/>
              <a:t> 제어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575935-E5D7-4994-8824-0784F7E9812B}"/>
              </a:ext>
            </a:extLst>
          </p:cNvPr>
          <p:cNvSpPr txBox="1"/>
          <p:nvPr/>
        </p:nvSpPr>
        <p:spPr>
          <a:xfrm>
            <a:off x="527602" y="3302000"/>
            <a:ext cx="606929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전체적인 상태</a:t>
            </a:r>
            <a:r>
              <a:rPr lang="en-US" altLang="ko-KR" sz="2400" dirty="0"/>
              <a:t>(</a:t>
            </a:r>
            <a:r>
              <a:rPr lang="ko-KR" altLang="en-US" sz="2400" dirty="0"/>
              <a:t>값</a:t>
            </a:r>
            <a:r>
              <a:rPr lang="en-US" altLang="ko-KR" sz="2400" dirty="0"/>
              <a:t>)</a:t>
            </a:r>
            <a:r>
              <a:rPr lang="ko-KR" altLang="en-US" sz="2400" dirty="0"/>
              <a:t> 흐름 파악이 어려움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DOM</a:t>
            </a:r>
            <a:r>
              <a:rPr lang="ko-KR" altLang="en-US" sz="2400" dirty="0"/>
              <a:t>을 직접 조작함으로 </a:t>
            </a:r>
            <a:r>
              <a:rPr lang="en-US" altLang="ko-KR" sz="2400" dirty="0"/>
              <a:t>UI </a:t>
            </a:r>
            <a:r>
              <a:rPr lang="ko-KR" altLang="en-US" sz="2400" dirty="0"/>
              <a:t>형태를 </a:t>
            </a:r>
            <a:br>
              <a:rPr lang="en-US" altLang="ko-KR" sz="2400" dirty="0"/>
            </a:br>
            <a:r>
              <a:rPr lang="ko-KR" altLang="en-US" sz="2400" dirty="0"/>
              <a:t>한눈에 파악이 어려움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DOM</a:t>
            </a:r>
            <a:r>
              <a:rPr lang="ko-KR" altLang="en-US" sz="2400" dirty="0"/>
              <a:t> 조작을 위해 부가적인 함수를 정의</a:t>
            </a:r>
            <a:endParaRPr lang="en-US" altLang="ko-KR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AD8865-620A-43A3-A5EA-E42630190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72" y="1403350"/>
            <a:ext cx="1443812" cy="16414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3F7FE5-C48C-4089-A5FA-1E173BEDF035}"/>
              </a:ext>
            </a:extLst>
          </p:cNvPr>
          <p:cNvSpPr txBox="1"/>
          <p:nvPr/>
        </p:nvSpPr>
        <p:spPr>
          <a:xfrm>
            <a:off x="2534627" y="1962459"/>
            <a:ext cx="3600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</a:rPr>
              <a:t>“</a:t>
            </a:r>
            <a:r>
              <a:rPr lang="ko-KR" altLang="en-US" sz="2800" dirty="0">
                <a:solidFill>
                  <a:srgbClr val="FF0000"/>
                </a:solidFill>
              </a:rPr>
              <a:t>화면 </a:t>
            </a:r>
            <a:r>
              <a:rPr lang="en-US" altLang="ko-KR" sz="2800" dirty="0">
                <a:solidFill>
                  <a:srgbClr val="FF0000"/>
                </a:solidFill>
              </a:rPr>
              <a:t>UI</a:t>
            </a:r>
            <a:r>
              <a:rPr lang="ko-KR" altLang="en-US" sz="2800" dirty="0">
                <a:solidFill>
                  <a:srgbClr val="FF0000"/>
                </a:solidFill>
              </a:rPr>
              <a:t>를 </a:t>
            </a:r>
            <a:r>
              <a:rPr lang="en-US" altLang="ko-KR" sz="2800" dirty="0">
                <a:solidFill>
                  <a:srgbClr val="FF0000"/>
                </a:solidFill>
              </a:rPr>
              <a:t>API</a:t>
            </a:r>
            <a:r>
              <a:rPr lang="ko-KR" altLang="en-US" sz="2800" dirty="0">
                <a:solidFill>
                  <a:srgbClr val="FF0000"/>
                </a:solidFill>
              </a:rPr>
              <a:t>로 제어</a:t>
            </a:r>
            <a:r>
              <a:rPr lang="en-US" altLang="ko-KR" sz="2800" dirty="0">
                <a:solidFill>
                  <a:srgbClr val="FF0000"/>
                </a:solidFill>
              </a:rPr>
              <a:t>”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830B073-1F91-4236-99EF-5B129646E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737" y="2224069"/>
            <a:ext cx="564832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66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0BF48-FAB0-49C7-877B-8EB331316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MVVM</a:t>
            </a:r>
            <a:r>
              <a:rPr lang="ko-KR" altLang="en-US" dirty="0"/>
              <a:t> 패턴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D84908A-44F9-48AE-8AF3-436E8922F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684" y="2567642"/>
            <a:ext cx="3143250" cy="3095625"/>
          </a:xfrm>
          <a:prstGeom prst="rect">
            <a:avLst/>
          </a:prstGeom>
        </p:spPr>
      </p:pic>
      <p:pic>
        <p:nvPicPr>
          <p:cNvPr id="17" name="Picture 4" descr="컴포넌트">
            <a:extLst>
              <a:ext uri="{FF2B5EF4-FFF2-40B4-BE49-F238E27FC236}">
                <a16:creationId xmlns:a16="http://schemas.microsoft.com/office/drawing/2014/main" id="{96D1E6E3-96B9-4282-85EA-B3D6B3C42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483" y="1233154"/>
            <a:ext cx="3962426" cy="122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962B597-B941-4DED-8E7E-8AE1889C3A15}"/>
              </a:ext>
            </a:extLst>
          </p:cNvPr>
          <p:cNvSpPr txBox="1"/>
          <p:nvPr/>
        </p:nvSpPr>
        <p:spPr>
          <a:xfrm>
            <a:off x="527602" y="3302000"/>
            <a:ext cx="459452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재사용 가능한 최소 단위로 개발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html </a:t>
            </a:r>
            <a:r>
              <a:rPr lang="en-US" altLang="ko-KR" sz="2400" dirty="0" err="1"/>
              <a:t>js</a:t>
            </a:r>
            <a:r>
              <a:rPr lang="en-US" altLang="ko-KR" sz="2400" dirty="0"/>
              <a:t> </a:t>
            </a:r>
            <a:r>
              <a:rPr lang="en-US" altLang="ko-KR" sz="2400" dirty="0" err="1"/>
              <a:t>css</a:t>
            </a:r>
            <a:r>
              <a:rPr lang="ko-KR" altLang="en-US" sz="2400" dirty="0"/>
              <a:t>를 한눈에 볼 수 있다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상태를 통해 </a:t>
            </a:r>
            <a:r>
              <a:rPr lang="en-US" altLang="ko-KR" sz="2400" dirty="0"/>
              <a:t>UI</a:t>
            </a:r>
            <a:r>
              <a:rPr lang="ko-KR" altLang="en-US" sz="2400" dirty="0"/>
              <a:t>를 조작한다</a:t>
            </a:r>
            <a:endParaRPr lang="en-US" altLang="ko-KR" sz="24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1698F8B-A8FE-4940-9B8E-48C87A6575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72" y="1403350"/>
            <a:ext cx="1443812" cy="164144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C6AE2D0-CA05-466D-B7DB-83C5CCE59AB5}"/>
              </a:ext>
            </a:extLst>
          </p:cNvPr>
          <p:cNvSpPr txBox="1"/>
          <p:nvPr/>
        </p:nvSpPr>
        <p:spPr>
          <a:xfrm>
            <a:off x="2534627" y="1962459"/>
            <a:ext cx="3809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</a:rPr>
              <a:t>“Only</a:t>
            </a:r>
            <a:r>
              <a:rPr lang="ko-KR" altLang="en-US" sz="2800" dirty="0">
                <a:solidFill>
                  <a:srgbClr val="FF0000"/>
                </a:solidFill>
              </a:rPr>
              <a:t> 상태</a:t>
            </a:r>
            <a:r>
              <a:rPr lang="en-US" altLang="ko-KR" sz="2800" dirty="0">
                <a:solidFill>
                  <a:srgbClr val="FF0000"/>
                </a:solidFill>
              </a:rPr>
              <a:t>(State)</a:t>
            </a:r>
            <a:r>
              <a:rPr lang="ko-KR" altLang="en-US" sz="2800" dirty="0">
                <a:solidFill>
                  <a:srgbClr val="FF0000"/>
                </a:solidFill>
              </a:rPr>
              <a:t>관리</a:t>
            </a:r>
            <a:r>
              <a:rPr lang="en-US" altLang="ko-KR" sz="2800" dirty="0">
                <a:solidFill>
                  <a:srgbClr val="FF0000"/>
                </a:solidFill>
              </a:rPr>
              <a:t>”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661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55F739-3850-4168-84DD-CEB7890B0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SPA</a:t>
            </a:r>
            <a:r>
              <a:rPr lang="ko-KR" altLang="en-US" dirty="0"/>
              <a:t> 프레임워크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2F491D6-C07C-44A2-9F0B-FF0EE74917F6}"/>
              </a:ext>
            </a:extLst>
          </p:cNvPr>
          <p:cNvGrpSpPr/>
          <p:nvPr/>
        </p:nvGrpSpPr>
        <p:grpSpPr>
          <a:xfrm>
            <a:off x="1731580" y="2891286"/>
            <a:ext cx="4935493" cy="1570058"/>
            <a:chOff x="734718" y="2568997"/>
            <a:chExt cx="4935493" cy="157005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79C5850-017D-4E65-8602-BE87F409DD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718" y="2568997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BBF6E7D-EAB9-45B0-B235-B0BC0F3B3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877" y="2568997"/>
              <a:ext cx="1339334" cy="117589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89F53D0-25B1-4114-9DCC-6687AFF95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9416" y="2700920"/>
              <a:ext cx="2103318" cy="95535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8F4ABE-F7DB-49BB-9492-EE16FB0AA05D}"/>
                </a:ext>
              </a:extLst>
            </p:cNvPr>
            <p:cNvSpPr txBox="1"/>
            <p:nvPr/>
          </p:nvSpPr>
          <p:spPr>
            <a:xfrm>
              <a:off x="738479" y="3766542"/>
              <a:ext cx="12116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Webpack</a:t>
              </a:r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4F514BB-504D-4A1C-8913-DCBCDF2A3B74}"/>
                </a:ext>
              </a:extLst>
            </p:cNvPr>
            <p:cNvSpPr txBox="1"/>
            <p:nvPr/>
          </p:nvSpPr>
          <p:spPr>
            <a:xfrm>
              <a:off x="2704159" y="3769723"/>
              <a:ext cx="8082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Babel</a:t>
              </a:r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5D62D0-D79A-4FC6-AEA9-20EAF8A5F171}"/>
                </a:ext>
              </a:extLst>
            </p:cNvPr>
            <p:cNvSpPr txBox="1"/>
            <p:nvPr/>
          </p:nvSpPr>
          <p:spPr>
            <a:xfrm>
              <a:off x="4549939" y="3766542"/>
              <a:ext cx="901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ESLint</a:t>
              </a:r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3A66182-C545-4AB3-949F-7050B902D8D8}"/>
              </a:ext>
            </a:extLst>
          </p:cNvPr>
          <p:cNvGrpSpPr/>
          <p:nvPr/>
        </p:nvGrpSpPr>
        <p:grpSpPr>
          <a:xfrm>
            <a:off x="7292702" y="2336981"/>
            <a:ext cx="2739277" cy="2289020"/>
            <a:chOff x="7621414" y="2427208"/>
            <a:chExt cx="2739277" cy="228902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05AFB33-B033-48DB-B621-7B1D781F61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1386" y="2427208"/>
              <a:ext cx="1339334" cy="1339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A51E53-57DF-42DE-BA21-F43E5C8F0DCD}"/>
                </a:ext>
              </a:extLst>
            </p:cNvPr>
            <p:cNvSpPr txBox="1"/>
            <p:nvPr/>
          </p:nvSpPr>
          <p:spPr>
            <a:xfrm>
              <a:off x="7621414" y="3792898"/>
              <a:ext cx="273927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Vue</a:t>
              </a:r>
            </a:p>
            <a:p>
              <a:pPr algn="ctr"/>
              <a:r>
                <a:rPr lang="en-US" altLang="ko-KR" dirty="0"/>
                <a:t>Vue-router</a:t>
              </a:r>
            </a:p>
            <a:p>
              <a:pPr algn="ctr"/>
              <a:r>
                <a:rPr lang="en-US" altLang="ko-KR" dirty="0" err="1"/>
                <a:t>Vuex</a:t>
              </a:r>
              <a:endParaRPr lang="en-US" altLang="ko-KR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EF906F3-6DC6-4D77-B80C-45ABA62D0054}"/>
              </a:ext>
            </a:extLst>
          </p:cNvPr>
          <p:cNvSpPr txBox="1"/>
          <p:nvPr/>
        </p:nvSpPr>
        <p:spPr>
          <a:xfrm>
            <a:off x="1088967" y="1146141"/>
            <a:ext cx="1405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SPA</a:t>
            </a:r>
            <a:r>
              <a:rPr lang="ko-KR" altLang="en-US" sz="2400" dirty="0"/>
              <a:t> 구성</a:t>
            </a:r>
          </a:p>
        </p:txBody>
      </p:sp>
    </p:spTree>
    <p:extLst>
      <p:ext uri="{BB962C8B-B14F-4D97-AF65-F5344CB8AC3E}">
        <p14:creationId xmlns:p14="http://schemas.microsoft.com/office/powerpoint/2010/main" val="2905092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55F739-3850-4168-84DD-CEB7890B0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장단점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F456F6-B3BA-47BD-A500-F1710A93F029}"/>
              </a:ext>
            </a:extLst>
          </p:cNvPr>
          <p:cNvSpPr txBox="1"/>
          <p:nvPr/>
        </p:nvSpPr>
        <p:spPr>
          <a:xfrm>
            <a:off x="2188484" y="1874728"/>
            <a:ext cx="212951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3600" b="1" dirty="0">
                <a:solidFill>
                  <a:schemeClr val="tx2"/>
                </a:solidFill>
                <a:latin typeface="+mn-ea"/>
              </a:rPr>
              <a:t>장점</a:t>
            </a:r>
            <a:endParaRPr lang="en-US" altLang="ko-KR" sz="3600" b="1" dirty="0">
              <a:solidFill>
                <a:schemeClr val="tx2"/>
              </a:solidFill>
              <a:latin typeface="+mn-ea"/>
            </a:endParaRPr>
          </a:p>
          <a:p>
            <a:endParaRPr lang="en-US" altLang="ko-KR" sz="2000" b="1" dirty="0">
              <a:latin typeface="+mn-ea"/>
            </a:endParaRPr>
          </a:p>
          <a:p>
            <a:r>
              <a:rPr lang="ko-KR" altLang="en-US" sz="2800" b="1" dirty="0">
                <a:latin typeface="+mn-ea"/>
              </a:rPr>
              <a:t>빠르다</a:t>
            </a:r>
            <a:endParaRPr lang="en-US" altLang="ko-KR" sz="2800" b="1" dirty="0">
              <a:latin typeface="+mn-ea"/>
            </a:endParaRPr>
          </a:p>
          <a:p>
            <a:endParaRPr lang="en-US" altLang="ko-KR" sz="2800" b="1" dirty="0">
              <a:latin typeface="+mn-ea"/>
            </a:endParaRPr>
          </a:p>
          <a:p>
            <a:r>
              <a:rPr lang="en-US" altLang="ko-KR" sz="2800" b="1" dirty="0">
                <a:latin typeface="+mn-ea"/>
              </a:rPr>
              <a:t>UX </a:t>
            </a:r>
            <a:r>
              <a:rPr lang="ko-KR" altLang="en-US" sz="2800" b="1" dirty="0">
                <a:latin typeface="+mn-ea"/>
              </a:rPr>
              <a:t>개선</a:t>
            </a:r>
            <a:endParaRPr lang="en-US" altLang="ko-KR" sz="2800" b="1" dirty="0">
              <a:latin typeface="+mn-ea"/>
            </a:endParaRPr>
          </a:p>
          <a:p>
            <a:br>
              <a:rPr lang="en-US" altLang="ko-KR" sz="2800" b="1" dirty="0">
                <a:latin typeface="+mn-ea"/>
              </a:rPr>
            </a:br>
            <a:r>
              <a:rPr lang="ko-KR" altLang="en-US" sz="2800" b="1" dirty="0">
                <a:latin typeface="+mn-ea"/>
              </a:rPr>
              <a:t>모듈화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05521F-F12E-4D48-8696-21D9477B74EE}"/>
              </a:ext>
            </a:extLst>
          </p:cNvPr>
          <p:cNvSpPr txBox="1"/>
          <p:nvPr/>
        </p:nvSpPr>
        <p:spPr>
          <a:xfrm>
            <a:off x="6640483" y="1813172"/>
            <a:ext cx="4184159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단점</a:t>
            </a:r>
            <a:endParaRPr kumimoji="0" lang="en-US" altLang="ko-KR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</a:endParaRPr>
          </a:p>
          <a:p>
            <a:endParaRPr lang="en-US" altLang="ko-KR" sz="2800" b="1" dirty="0">
              <a:latin typeface="+mn-ea"/>
            </a:endParaRPr>
          </a:p>
          <a:p>
            <a:r>
              <a:rPr lang="ko-KR" altLang="en-US" sz="2800" b="1" dirty="0" err="1">
                <a:latin typeface="+mn-ea"/>
              </a:rPr>
              <a:t>러닝커브</a:t>
            </a:r>
            <a:endParaRPr lang="en-US" altLang="ko-KR" sz="2800" b="1" dirty="0">
              <a:latin typeface="+mn-ea"/>
            </a:endParaRPr>
          </a:p>
          <a:p>
            <a:endParaRPr lang="en-US" altLang="ko-KR" sz="2800" b="1" dirty="0">
              <a:latin typeface="+mn-ea"/>
            </a:endParaRPr>
          </a:p>
          <a:p>
            <a:r>
              <a:rPr lang="en-US" altLang="ko-KR" sz="2800" b="1" dirty="0">
                <a:latin typeface="+mn-ea"/>
              </a:rPr>
              <a:t>SEO </a:t>
            </a:r>
            <a:r>
              <a:rPr lang="ko-KR" altLang="en-US" sz="2800" b="1" dirty="0">
                <a:latin typeface="+mn-ea"/>
              </a:rPr>
              <a:t>취약</a:t>
            </a:r>
            <a:endParaRPr lang="en-US" altLang="ko-KR" sz="2800" b="1" dirty="0">
              <a:latin typeface="+mn-ea"/>
            </a:endParaRPr>
          </a:p>
          <a:p>
            <a:endParaRPr lang="en-US" altLang="ko-KR" sz="2800" b="1" dirty="0">
              <a:latin typeface="+mn-ea"/>
            </a:endParaRPr>
          </a:p>
          <a:p>
            <a:r>
              <a:rPr lang="ko-KR" altLang="en-US" sz="2800" b="1" dirty="0">
                <a:latin typeface="+mn-ea"/>
              </a:rPr>
              <a:t>초기 로딩속도</a:t>
            </a:r>
            <a:r>
              <a:rPr lang="en-US" altLang="ko-KR" sz="2800" b="1" dirty="0">
                <a:latin typeface="+mn-ea"/>
              </a:rPr>
              <a:t> (*</a:t>
            </a:r>
            <a:r>
              <a:rPr lang="en-US" altLang="ko-KR" sz="2800" b="1" dirty="0" err="1">
                <a:latin typeface="+mn-ea"/>
              </a:rPr>
              <a:t>lazyload</a:t>
            </a:r>
            <a:r>
              <a:rPr lang="en-US" altLang="ko-KR" sz="2800" b="1" dirty="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90504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24F261-918F-4728-B383-85579A9CB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834E00-AEDA-4A90-9BD7-A6C2BE72716F}"/>
              </a:ext>
            </a:extLst>
          </p:cNvPr>
          <p:cNvSpPr txBox="1"/>
          <p:nvPr/>
        </p:nvSpPr>
        <p:spPr>
          <a:xfrm>
            <a:off x="1088967" y="1171213"/>
            <a:ext cx="3267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+mn-ea"/>
              </a:rPr>
              <a:t>헬피</a:t>
            </a:r>
            <a:r>
              <a:rPr lang="ko-KR" altLang="en-US" sz="2000" dirty="0">
                <a:latin typeface="+mn-ea"/>
              </a:rPr>
              <a:t> 앱 </a:t>
            </a:r>
            <a:r>
              <a:rPr lang="en-US" altLang="ko-KR" sz="2000" dirty="0">
                <a:latin typeface="+mn-ea"/>
              </a:rPr>
              <a:t>SPA </a:t>
            </a:r>
            <a:r>
              <a:rPr lang="ko-KR" altLang="en-US" sz="2000" dirty="0">
                <a:latin typeface="+mn-ea"/>
              </a:rPr>
              <a:t>프레임워크 적용</a:t>
            </a:r>
            <a:endParaRPr lang="en-US" altLang="ko-KR" sz="2000" dirty="0">
              <a:latin typeface="+mn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7096D8C-EBF1-4BDE-B476-86DD8F326564}"/>
              </a:ext>
            </a:extLst>
          </p:cNvPr>
          <p:cNvGrpSpPr/>
          <p:nvPr/>
        </p:nvGrpSpPr>
        <p:grpSpPr>
          <a:xfrm>
            <a:off x="8674450" y="1766244"/>
            <a:ext cx="2055083" cy="4022813"/>
            <a:chOff x="8674450" y="1766244"/>
            <a:chExt cx="2055083" cy="4022813"/>
          </a:xfrm>
        </p:grpSpPr>
        <p:pic>
          <p:nvPicPr>
            <p:cNvPr id="5" name="SPA">
              <a:hlinkClick r:id="" action="ppaction://media"/>
              <a:extLst>
                <a:ext uri="{FF2B5EF4-FFF2-40B4-BE49-F238E27FC236}">
                  <a16:creationId xmlns:a16="http://schemas.microsoft.com/office/drawing/2014/main" id="{22A643BC-BCBB-41D0-A457-C12D686CE364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>
              <a:off x="8674450" y="1766244"/>
              <a:ext cx="2055083" cy="365348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A949A71-4F31-4634-8CF8-5763715DDAD8}"/>
                </a:ext>
              </a:extLst>
            </p:cNvPr>
            <p:cNvSpPr txBox="1"/>
            <p:nvPr/>
          </p:nvSpPr>
          <p:spPr>
            <a:xfrm>
              <a:off x="9390655" y="5419725"/>
              <a:ext cx="622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SPA</a:t>
              </a:r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2BC0E90-5974-4B0F-8949-C07C5BD5F859}"/>
              </a:ext>
            </a:extLst>
          </p:cNvPr>
          <p:cNvGrpSpPr/>
          <p:nvPr/>
        </p:nvGrpSpPr>
        <p:grpSpPr>
          <a:xfrm>
            <a:off x="5949928" y="1766244"/>
            <a:ext cx="2055083" cy="4033068"/>
            <a:chOff x="1327850" y="1766244"/>
            <a:chExt cx="2055083" cy="4033068"/>
          </a:xfrm>
        </p:grpSpPr>
        <p:pic>
          <p:nvPicPr>
            <p:cNvPr id="6" name="MPA">
              <a:hlinkClick r:id="" action="ppaction://media"/>
              <a:extLst>
                <a:ext uri="{FF2B5EF4-FFF2-40B4-BE49-F238E27FC236}">
                  <a16:creationId xmlns:a16="http://schemas.microsoft.com/office/drawing/2014/main" id="{6752307D-D4F5-4923-B1CA-6AD2FF1D9CF5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1327850" y="1766244"/>
              <a:ext cx="2055083" cy="365348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BE6119-E232-4687-8680-5F67DB0CC5E9}"/>
                </a:ext>
              </a:extLst>
            </p:cNvPr>
            <p:cNvSpPr txBox="1"/>
            <p:nvPr/>
          </p:nvSpPr>
          <p:spPr>
            <a:xfrm>
              <a:off x="2044055" y="5429980"/>
              <a:ext cx="604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기존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AE78173-20BF-4C3B-B8B0-E3D857B70882}"/>
              </a:ext>
            </a:extLst>
          </p:cNvPr>
          <p:cNvSpPr txBox="1"/>
          <p:nvPr/>
        </p:nvSpPr>
        <p:spPr>
          <a:xfrm>
            <a:off x="1088967" y="2162175"/>
            <a:ext cx="37176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테스트 단말기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갤럭시 노트 </a:t>
            </a:r>
            <a:r>
              <a:rPr lang="en-US" altLang="ko-KR" dirty="0"/>
              <a:t>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AutoSave</a:t>
            </a:r>
            <a:r>
              <a:rPr lang="ko-KR" altLang="en-US" dirty="0"/>
              <a:t> 적용 </a:t>
            </a:r>
            <a:r>
              <a:rPr lang="en-US" altLang="ko-KR" dirty="0"/>
              <a:t>(</a:t>
            </a:r>
            <a:r>
              <a:rPr lang="ko-KR" altLang="en-US" dirty="0"/>
              <a:t>서버 응답상관</a:t>
            </a:r>
            <a:r>
              <a:rPr lang="en-US" altLang="ko-KR" dirty="0"/>
              <a:t>X)</a:t>
            </a:r>
          </a:p>
        </p:txBody>
      </p:sp>
    </p:spTree>
    <p:extLst>
      <p:ext uri="{BB962C8B-B14F-4D97-AF65-F5344CB8AC3E}">
        <p14:creationId xmlns:p14="http://schemas.microsoft.com/office/powerpoint/2010/main" val="184350651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55F739-3850-4168-84DD-CEB7890B0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Webpack</a:t>
            </a:r>
            <a:endParaRPr lang="ko-KR" altLang="en-US" dirty="0"/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958E1174-CEBD-4E95-AD57-3B9E7840A3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3519386"/>
              </p:ext>
            </p:extLst>
          </p:nvPr>
        </p:nvGraphicFramePr>
        <p:xfrm>
          <a:off x="2003367" y="1667668"/>
          <a:ext cx="7487782" cy="304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비트맵 이미지" r:id="rId3" imgW="10666667" imgH="4323810" progId="Paint.Picture">
                  <p:embed/>
                </p:oleObj>
              </mc:Choice>
              <mc:Fallback>
                <p:oleObj name="비트맵 이미지" r:id="rId3" imgW="10666667" imgH="4323810" progId="Paint.Picture">
                  <p:embed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17EFC8D2-33B7-4D84-8289-6CA8F0E2C1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3367" y="1667668"/>
                        <a:ext cx="7487782" cy="30400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6382010-6CC3-4843-9536-9D39884EAB04}"/>
              </a:ext>
            </a:extLst>
          </p:cNvPr>
          <p:cNvSpPr txBox="1"/>
          <p:nvPr/>
        </p:nvSpPr>
        <p:spPr>
          <a:xfrm>
            <a:off x="2209623" y="4804076"/>
            <a:ext cx="70752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모듈화를 지원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.</a:t>
            </a:r>
            <a:r>
              <a:rPr lang="en-US" altLang="ko-KR" dirty="0" err="1"/>
              <a:t>vue</a:t>
            </a:r>
            <a:r>
              <a:rPr lang="en-US" altLang="ko-KR" dirty="0"/>
              <a:t> .</a:t>
            </a:r>
            <a:r>
              <a:rPr lang="en-US" altLang="ko-KR" dirty="0" err="1"/>
              <a:t>jsx</a:t>
            </a:r>
            <a:r>
              <a:rPr lang="en-US" altLang="ko-KR" dirty="0"/>
              <a:t> .</a:t>
            </a:r>
            <a:r>
              <a:rPr lang="en-US" altLang="ko-KR" dirty="0" err="1"/>
              <a:t>ts</a:t>
            </a:r>
            <a:r>
              <a:rPr lang="en-US" altLang="ko-KR" dirty="0"/>
              <a:t> .sass </a:t>
            </a:r>
            <a:r>
              <a:rPr lang="ko-KR" altLang="en-US" dirty="0"/>
              <a:t>등 브라우저가 읽지 못하는 파일을 </a:t>
            </a:r>
            <a:r>
              <a:rPr lang="en-US" altLang="ko-KR" dirty="0"/>
              <a:t>.</a:t>
            </a:r>
            <a:r>
              <a:rPr lang="en-US" altLang="ko-KR" dirty="0" err="1"/>
              <a:t>js</a:t>
            </a:r>
            <a:r>
              <a:rPr lang="en-US" altLang="ko-KR" dirty="0"/>
              <a:t>, .</a:t>
            </a:r>
            <a:r>
              <a:rPr lang="en-US" altLang="ko-KR" dirty="0" err="1"/>
              <a:t>css</a:t>
            </a:r>
            <a:r>
              <a:rPr lang="ko-KR" altLang="en-US" dirty="0"/>
              <a:t>로 변환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개발</a:t>
            </a:r>
            <a:r>
              <a:rPr lang="en-US" altLang="ko-KR" dirty="0"/>
              <a:t>/</a:t>
            </a:r>
            <a:r>
              <a:rPr lang="ko-KR" altLang="en-US" dirty="0"/>
              <a:t>운영 분리하여 소스코드 관리 가능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66352B-2402-4C8F-B2F1-565B6CCA7FDF}"/>
              </a:ext>
            </a:extLst>
          </p:cNvPr>
          <p:cNvSpPr txBox="1"/>
          <p:nvPr/>
        </p:nvSpPr>
        <p:spPr>
          <a:xfrm>
            <a:off x="1088967" y="1171213"/>
            <a:ext cx="4015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+mn-ea"/>
              </a:rPr>
              <a:t>웹팩을</a:t>
            </a:r>
            <a:r>
              <a:rPr lang="ko-KR" altLang="en-US" sz="2000" dirty="0">
                <a:latin typeface="+mn-ea"/>
              </a:rPr>
              <a:t> 통한 트랜스 </a:t>
            </a:r>
            <a:r>
              <a:rPr lang="ko-KR" altLang="en-US" sz="2000" dirty="0" err="1">
                <a:latin typeface="+mn-ea"/>
              </a:rPr>
              <a:t>파일링</a:t>
            </a:r>
            <a:r>
              <a:rPr lang="ko-KR" altLang="en-US" sz="2000" dirty="0">
                <a:latin typeface="+mn-ea"/>
              </a:rPr>
              <a:t> 및 </a:t>
            </a:r>
            <a:r>
              <a:rPr lang="ko-KR" altLang="en-US" sz="2000" dirty="0" err="1">
                <a:latin typeface="+mn-ea"/>
              </a:rPr>
              <a:t>번들링</a:t>
            </a: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5158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D41FEBE-2365-4375-B588-BCEF3BB1E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08" y="2562985"/>
            <a:ext cx="3324984" cy="225009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B55F739-3850-4168-84DD-CEB7890B0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Babel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01D4A43-B0A1-4EB3-84CD-6B4FF995E04F}"/>
              </a:ext>
            </a:extLst>
          </p:cNvPr>
          <p:cNvGrpSpPr/>
          <p:nvPr/>
        </p:nvGrpSpPr>
        <p:grpSpPr>
          <a:xfrm>
            <a:off x="824008" y="3343088"/>
            <a:ext cx="3350153" cy="941981"/>
            <a:chOff x="4547639" y="3485412"/>
            <a:chExt cx="1878935" cy="58108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1E553C9-246C-4D44-886A-44E85F7B5271}"/>
                </a:ext>
              </a:extLst>
            </p:cNvPr>
            <p:cNvSpPr/>
            <p:nvPr/>
          </p:nvSpPr>
          <p:spPr>
            <a:xfrm>
              <a:off x="5778874" y="3762224"/>
              <a:ext cx="647700" cy="30427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EF24D70-D448-4FAB-BBD1-AF2AED2BCAA2}"/>
                </a:ext>
              </a:extLst>
            </p:cNvPr>
            <p:cNvSpPr/>
            <p:nvPr/>
          </p:nvSpPr>
          <p:spPr>
            <a:xfrm>
              <a:off x="4547639" y="3485412"/>
              <a:ext cx="606748" cy="2768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F78B270-377F-48A9-9B5F-66016BFB7EA1}"/>
              </a:ext>
            </a:extLst>
          </p:cNvPr>
          <p:cNvSpPr txBox="1"/>
          <p:nvPr/>
        </p:nvSpPr>
        <p:spPr>
          <a:xfrm>
            <a:off x="726794" y="1967588"/>
            <a:ext cx="2725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ES6 </a:t>
            </a:r>
            <a:r>
              <a:rPr lang="ko-KR" altLang="en-US" dirty="0"/>
              <a:t>화살표함수</a:t>
            </a:r>
            <a:endParaRPr lang="en-US" altLang="ko-KR" dirty="0"/>
          </a:p>
          <a:p>
            <a:r>
              <a:rPr lang="ko-KR" altLang="en-US" dirty="0"/>
              <a:t>브라우저 버전 별 지원유무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5C5F3A-C115-4661-9076-0C91852FF29B}"/>
              </a:ext>
            </a:extLst>
          </p:cNvPr>
          <p:cNvSpPr txBox="1"/>
          <p:nvPr/>
        </p:nvSpPr>
        <p:spPr>
          <a:xfrm>
            <a:off x="1088967" y="1171213"/>
            <a:ext cx="1564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ES </a:t>
            </a:r>
            <a:r>
              <a:rPr lang="ko-KR" altLang="en-US" sz="2000" dirty="0">
                <a:latin typeface="+mn-ea"/>
              </a:rPr>
              <a:t>동작 보장</a:t>
            </a:r>
            <a:endParaRPr lang="en-US" altLang="ko-KR" sz="2000" dirty="0">
              <a:latin typeface="+mn-ea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8F232AA-B8DC-4BF5-8655-DD1DEDE81124}"/>
              </a:ext>
            </a:extLst>
          </p:cNvPr>
          <p:cNvSpPr/>
          <p:nvPr/>
        </p:nvSpPr>
        <p:spPr>
          <a:xfrm>
            <a:off x="5121534" y="3070429"/>
            <a:ext cx="2667002" cy="9017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A17B325-74DC-49CF-8C6D-B2A2E9145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455" y="2218102"/>
            <a:ext cx="2103318" cy="9553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6A46CF-0922-4A06-92D0-5A88182B9B41}"/>
              </a:ext>
            </a:extLst>
          </p:cNvPr>
          <p:cNvSpPr txBox="1"/>
          <p:nvPr/>
        </p:nvSpPr>
        <p:spPr>
          <a:xfrm>
            <a:off x="8640656" y="3278300"/>
            <a:ext cx="25827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미지원 브라우저 내</a:t>
            </a:r>
            <a:endParaRPr lang="en-US" altLang="ko-KR" sz="2400" dirty="0"/>
          </a:p>
          <a:p>
            <a:r>
              <a:rPr lang="ko-KR" altLang="en-US" sz="2400" dirty="0"/>
              <a:t>동작 보장</a:t>
            </a:r>
          </a:p>
        </p:txBody>
      </p:sp>
    </p:spTree>
    <p:extLst>
      <p:ext uri="{BB962C8B-B14F-4D97-AF65-F5344CB8AC3E}">
        <p14:creationId xmlns:p14="http://schemas.microsoft.com/office/powerpoint/2010/main" val="1131674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55F739-3850-4168-84DD-CEB7890B0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Vue</a:t>
            </a:r>
            <a:endParaRPr lang="ko-KR" altLang="en-US" dirty="0"/>
          </a:p>
        </p:txBody>
      </p:sp>
      <p:pic>
        <p:nvPicPr>
          <p:cNvPr id="6" name="Picture 2" descr="MVVM">
            <a:extLst>
              <a:ext uri="{FF2B5EF4-FFF2-40B4-BE49-F238E27FC236}">
                <a16:creationId xmlns:a16="http://schemas.microsoft.com/office/drawing/2014/main" id="{A6DD2011-758A-4C17-8A51-89D2B157D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10" y="1758777"/>
            <a:ext cx="5593090" cy="2971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A031BC-5950-470F-A4C8-322CB3EAF3FC}"/>
              </a:ext>
            </a:extLst>
          </p:cNvPr>
          <p:cNvSpPr txBox="1"/>
          <p:nvPr/>
        </p:nvSpPr>
        <p:spPr>
          <a:xfrm>
            <a:off x="1088967" y="1171213"/>
            <a:ext cx="1905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SPA </a:t>
            </a:r>
            <a:r>
              <a:rPr lang="ko-KR" altLang="en-US" sz="2000" dirty="0">
                <a:latin typeface="+mn-ea"/>
              </a:rPr>
              <a:t>라이브러리</a:t>
            </a:r>
            <a:endParaRPr lang="en-US" altLang="ko-KR" sz="20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68333B-9CC1-4894-A63F-F3F784AD0B90}"/>
              </a:ext>
            </a:extLst>
          </p:cNvPr>
          <p:cNvSpPr txBox="1"/>
          <p:nvPr/>
        </p:nvSpPr>
        <p:spPr>
          <a:xfrm>
            <a:off x="2462847" y="4530052"/>
            <a:ext cx="1527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MVVM </a:t>
            </a:r>
            <a:r>
              <a:rPr lang="ko-KR" altLang="en-US" sz="2000" dirty="0">
                <a:latin typeface="+mn-ea"/>
              </a:rPr>
              <a:t>패턴</a:t>
            </a:r>
            <a:endParaRPr lang="en-US" altLang="ko-KR" sz="2000" dirty="0">
              <a:latin typeface="+mn-ea"/>
            </a:endParaRPr>
          </a:p>
        </p:txBody>
      </p:sp>
      <p:pic>
        <p:nvPicPr>
          <p:cNvPr id="2050" name="Picture 2" descr="종석성 사이클">
            <a:extLst>
              <a:ext uri="{FF2B5EF4-FFF2-40B4-BE49-F238E27FC236}">
                <a16:creationId xmlns:a16="http://schemas.microsoft.com/office/drawing/2014/main" id="{FA41DC85-3535-4833-B396-2B9ED095D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969" y="1653446"/>
            <a:ext cx="5091187" cy="318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6E2D83-9AF5-44BB-99D3-49D5DF11B6B5}"/>
              </a:ext>
            </a:extLst>
          </p:cNvPr>
          <p:cNvSpPr txBox="1"/>
          <p:nvPr/>
        </p:nvSpPr>
        <p:spPr>
          <a:xfrm>
            <a:off x="7939053" y="4530052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+mn-ea"/>
              </a:rPr>
              <a:t>반응형 시스템</a:t>
            </a: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61769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5DC781-6617-134A-A7F4-5A9253C6A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ore-KR" altLang="en-US" dirty="0"/>
              <a:t>실습해보기</a:t>
            </a:r>
          </a:p>
        </p:txBody>
      </p:sp>
    </p:spTree>
    <p:extLst>
      <p:ext uri="{BB962C8B-B14F-4D97-AF65-F5344CB8AC3E}">
        <p14:creationId xmlns:p14="http://schemas.microsoft.com/office/powerpoint/2010/main" val="2973823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C695A-E9D6-466D-BE84-9B38C2742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0741" y="2587179"/>
            <a:ext cx="2979900" cy="1178251"/>
          </a:xfrm>
        </p:spPr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감사합니다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1736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039481-75E6-4294-A074-767DC90C8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0543" y="1017860"/>
            <a:ext cx="1774932" cy="1171419"/>
          </a:xfrm>
        </p:spPr>
        <p:txBody>
          <a:bodyPr>
            <a:normAutofit/>
          </a:bodyPr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A4E905-AE04-4237-B20A-6CA397636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5131" y="2088762"/>
            <a:ext cx="590542" cy="33595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 err="1">
                <a:solidFill>
                  <a:schemeClr val="bg1"/>
                </a:solidFill>
                <a:highlight>
                  <a:srgbClr val="0F0B55"/>
                </a:highlight>
              </a:rPr>
              <a:t>Ⅰ</a:t>
            </a:r>
            <a:endParaRPr lang="en-US" altLang="ko-KR" dirty="0">
              <a:solidFill>
                <a:schemeClr val="bg1"/>
              </a:solidFill>
              <a:highlight>
                <a:srgbClr val="0F0B55"/>
              </a:highlight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solidFill>
                  <a:schemeClr val="bg1"/>
                </a:solidFill>
                <a:highlight>
                  <a:srgbClr val="0F0B55"/>
                </a:highlight>
              </a:rPr>
              <a:t>Ⅱ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solidFill>
                  <a:schemeClr val="bg1"/>
                </a:solidFill>
                <a:highlight>
                  <a:srgbClr val="0F0B55"/>
                </a:highlight>
              </a:rPr>
              <a:t>Ⅲ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solidFill>
                  <a:schemeClr val="bg1"/>
                </a:solidFill>
                <a:highlight>
                  <a:srgbClr val="0F0B55"/>
                </a:highlight>
              </a:rPr>
              <a:t>Ⅳ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94C9EA-0B5C-494E-A78C-94CEF1DAEAC1}"/>
              </a:ext>
            </a:extLst>
          </p:cNvPr>
          <p:cNvSpPr txBox="1"/>
          <p:nvPr/>
        </p:nvSpPr>
        <p:spPr>
          <a:xfrm>
            <a:off x="3539506" y="1948803"/>
            <a:ext cx="2743059" cy="3875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ko-KR" altLang="en-US" sz="2800" dirty="0">
                <a:solidFill>
                  <a:srgbClr val="0F0B55"/>
                </a:solidFill>
                <a:latin typeface="+mn-ea"/>
              </a:rPr>
              <a:t>개요 </a:t>
            </a:r>
            <a:endParaRPr lang="en-US" altLang="ko-KR" sz="2800" dirty="0">
              <a:solidFill>
                <a:srgbClr val="0F0B55"/>
              </a:solidFill>
              <a:latin typeface="+mn-ea"/>
            </a:endParaRPr>
          </a:p>
          <a:p>
            <a:pPr>
              <a:lnSpc>
                <a:spcPct val="180000"/>
              </a:lnSpc>
            </a:pPr>
            <a:r>
              <a:rPr lang="ko-KR" altLang="en-US" sz="2800" dirty="0">
                <a:solidFill>
                  <a:srgbClr val="0F0B55"/>
                </a:solidFill>
                <a:latin typeface="+mn-ea"/>
              </a:rPr>
              <a:t>원인 분석 및 대안</a:t>
            </a:r>
            <a:endParaRPr lang="en-US" altLang="ko-KR" sz="2800" dirty="0">
              <a:solidFill>
                <a:srgbClr val="0F0B55"/>
              </a:solidFill>
              <a:latin typeface="+mn-ea"/>
            </a:endParaRPr>
          </a:p>
          <a:p>
            <a:pPr>
              <a:lnSpc>
                <a:spcPct val="180000"/>
              </a:lnSpc>
            </a:pPr>
            <a:r>
              <a:rPr lang="en-US" altLang="ko-KR" sz="2800" dirty="0">
                <a:solidFill>
                  <a:srgbClr val="0F0B55"/>
                </a:solidFill>
                <a:latin typeface="+mn-ea"/>
              </a:rPr>
              <a:t>SPA </a:t>
            </a:r>
            <a:r>
              <a:rPr lang="ko-KR" altLang="en-US" sz="2800" dirty="0">
                <a:solidFill>
                  <a:srgbClr val="0F0B55"/>
                </a:solidFill>
                <a:latin typeface="+mn-ea"/>
              </a:rPr>
              <a:t>프레임워크</a:t>
            </a:r>
            <a:endParaRPr lang="en-US" altLang="ko-KR" sz="2800" dirty="0">
              <a:solidFill>
                <a:srgbClr val="0F0B55"/>
              </a:solidFill>
              <a:latin typeface="+mn-ea"/>
            </a:endParaRPr>
          </a:p>
          <a:p>
            <a:pPr>
              <a:lnSpc>
                <a:spcPct val="180000"/>
              </a:lnSpc>
            </a:pPr>
            <a:r>
              <a:rPr lang="en-US" altLang="ko-KR" sz="2800" dirty="0" err="1">
                <a:solidFill>
                  <a:srgbClr val="0F0B55"/>
                </a:solidFill>
                <a:latin typeface="+mn-ea"/>
              </a:rPr>
              <a:t>QnA</a:t>
            </a:r>
            <a:endParaRPr lang="en-US" altLang="ko-KR" sz="2800" dirty="0">
              <a:solidFill>
                <a:srgbClr val="0F0B55"/>
              </a:solidFill>
              <a:latin typeface="+mn-ea"/>
            </a:endParaRPr>
          </a:p>
          <a:p>
            <a:pPr>
              <a:lnSpc>
                <a:spcPct val="180000"/>
              </a:lnSpc>
            </a:pPr>
            <a:endParaRPr lang="en-US" altLang="ko-KR" sz="2800" dirty="0">
              <a:solidFill>
                <a:srgbClr val="0F0B55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63090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0BF48-FAB0-49C7-877B-8EB331316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C156A7-BD34-468D-A98C-669CBDC27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1778776"/>
            <a:ext cx="10515600" cy="4012424"/>
          </a:xfrm>
        </p:spPr>
        <p:txBody>
          <a:bodyPr>
            <a:normAutofit fontScale="92500" lnSpcReduction="20000"/>
          </a:bodyPr>
          <a:lstStyle/>
          <a:p>
            <a:endParaRPr lang="en-US" altLang="ko-KR" dirty="0">
              <a:latin typeface="+mn-ea"/>
            </a:endParaRPr>
          </a:p>
          <a:p>
            <a:r>
              <a:rPr lang="ko-KR" altLang="en-US" sz="3600" dirty="0">
                <a:latin typeface="+mn-ea"/>
              </a:rPr>
              <a:t>성능</a:t>
            </a:r>
            <a:r>
              <a:rPr lang="en-US" altLang="ko-KR" sz="3600" dirty="0">
                <a:latin typeface="+mn-ea"/>
              </a:rPr>
              <a:t>(</a:t>
            </a:r>
            <a:r>
              <a:rPr lang="ko-KR" altLang="en-US" sz="3600" dirty="0">
                <a:latin typeface="+mn-ea"/>
              </a:rPr>
              <a:t>속도</a:t>
            </a:r>
            <a:r>
              <a:rPr lang="en-US" altLang="ko-KR" sz="3600" dirty="0">
                <a:latin typeface="+mn-ea"/>
              </a:rPr>
              <a:t>)</a:t>
            </a:r>
          </a:p>
          <a:p>
            <a:endParaRPr lang="en-US" altLang="ko-KR" sz="3600" dirty="0">
              <a:latin typeface="+mn-ea"/>
            </a:endParaRPr>
          </a:p>
          <a:p>
            <a:r>
              <a:rPr lang="ko-KR" altLang="en-US" sz="3600" dirty="0">
                <a:latin typeface="+mn-ea"/>
              </a:rPr>
              <a:t>유지보수성</a:t>
            </a:r>
            <a:endParaRPr lang="en-US" altLang="ko-KR" sz="3600" dirty="0">
              <a:latin typeface="+mn-ea"/>
            </a:endParaRPr>
          </a:p>
          <a:p>
            <a:endParaRPr lang="en-US" altLang="ko-KR" sz="3600" dirty="0">
              <a:latin typeface="+mn-ea"/>
            </a:endParaRPr>
          </a:p>
          <a:p>
            <a:r>
              <a:rPr lang="ko-KR" altLang="en-US" sz="3600" dirty="0">
                <a:latin typeface="+mn-ea"/>
              </a:rPr>
              <a:t>사용자 경험</a:t>
            </a:r>
            <a:endParaRPr lang="en-US" altLang="ko-KR" sz="3600" dirty="0">
              <a:latin typeface="+mn-ea"/>
            </a:endParaRPr>
          </a:p>
          <a:p>
            <a:endParaRPr lang="en-US" altLang="ko-KR" sz="3600" dirty="0">
              <a:latin typeface="+mn-ea"/>
            </a:endParaRPr>
          </a:p>
          <a:p>
            <a:r>
              <a:rPr lang="ko-KR" altLang="en-US" sz="3600" dirty="0">
                <a:latin typeface="+mn-ea"/>
              </a:rPr>
              <a:t>효율성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13B238-3262-4641-A89B-25AA6B7400CF}"/>
              </a:ext>
            </a:extLst>
          </p:cNvPr>
          <p:cNvSpPr txBox="1"/>
          <p:nvPr/>
        </p:nvSpPr>
        <p:spPr>
          <a:xfrm>
            <a:off x="1088967" y="117121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n-ea"/>
              </a:rPr>
              <a:t>개선점</a:t>
            </a:r>
            <a:endParaRPr lang="en-US" altLang="ko-KR" sz="2000" dirty="0">
              <a:latin typeface="+mn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42CFB3A-1BCA-4E99-A729-63F19A7668FE}"/>
              </a:ext>
            </a:extLst>
          </p:cNvPr>
          <p:cNvGrpSpPr/>
          <p:nvPr/>
        </p:nvGrpSpPr>
        <p:grpSpPr>
          <a:xfrm>
            <a:off x="8304183" y="1862110"/>
            <a:ext cx="1828800" cy="3133779"/>
            <a:chOff x="7429500" y="1778776"/>
            <a:chExt cx="1828800" cy="3133779"/>
          </a:xfrm>
        </p:grpSpPr>
        <p:pic>
          <p:nvPicPr>
            <p:cNvPr id="6" name="그래픽 5" descr="사용자 단색으로 채워진">
              <a:extLst>
                <a:ext uri="{FF2B5EF4-FFF2-40B4-BE49-F238E27FC236}">
                  <a16:creationId xmlns:a16="http://schemas.microsoft.com/office/drawing/2014/main" id="{4E5C9EE3-DBA0-426F-844A-DDC2F8E75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29500" y="3185355"/>
              <a:ext cx="1727200" cy="1727200"/>
            </a:xfrm>
            <a:prstGeom prst="rect">
              <a:avLst/>
            </a:prstGeom>
          </p:spPr>
        </p:pic>
        <p:pic>
          <p:nvPicPr>
            <p:cNvPr id="10" name="그래픽 9" descr="금지 표지 단색으로 채워진">
              <a:extLst>
                <a:ext uri="{FF2B5EF4-FFF2-40B4-BE49-F238E27FC236}">
                  <a16:creationId xmlns:a16="http://schemas.microsoft.com/office/drawing/2014/main" id="{4D4EB645-92B3-45E8-8CA0-548C005AC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86700" y="1968888"/>
              <a:ext cx="914400" cy="914400"/>
            </a:xfrm>
            <a:prstGeom prst="rect">
              <a:avLst/>
            </a:prstGeom>
          </p:spPr>
        </p:pic>
        <p:sp>
          <p:nvSpPr>
            <p:cNvPr id="12" name="말풍선: 모서리가 둥근 사각형 11">
              <a:extLst>
                <a:ext uri="{FF2B5EF4-FFF2-40B4-BE49-F238E27FC236}">
                  <a16:creationId xmlns:a16="http://schemas.microsoft.com/office/drawing/2014/main" id="{355F169D-E524-40BA-8401-C730BBD11C5C}"/>
                </a:ext>
              </a:extLst>
            </p:cNvPr>
            <p:cNvSpPr/>
            <p:nvPr/>
          </p:nvSpPr>
          <p:spPr>
            <a:xfrm>
              <a:off x="7429500" y="1778776"/>
              <a:ext cx="1828800" cy="1294624"/>
            </a:xfrm>
            <a:prstGeom prst="wedgeRoundRectCallou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4981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0BF48-FAB0-49C7-877B-8EB331316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동작 방식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B583A6-7ADA-4010-9E2A-C90C12DF0F86}"/>
              </a:ext>
            </a:extLst>
          </p:cNvPr>
          <p:cNvSpPr txBox="1"/>
          <p:nvPr/>
        </p:nvSpPr>
        <p:spPr>
          <a:xfrm>
            <a:off x="1088967" y="1171213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n-ea"/>
              </a:rPr>
              <a:t>속도 관련 원인 분석</a:t>
            </a:r>
            <a:endParaRPr lang="en-US" altLang="ko-KR" sz="2000" dirty="0">
              <a:latin typeface="+mn-ea"/>
            </a:endParaRPr>
          </a:p>
        </p:txBody>
      </p:sp>
      <p:pic>
        <p:nvPicPr>
          <p:cNvPr id="14" name="Picture 2" descr="SPA step1">
            <a:extLst>
              <a:ext uri="{FF2B5EF4-FFF2-40B4-BE49-F238E27FC236}">
                <a16:creationId xmlns:a16="http://schemas.microsoft.com/office/drawing/2014/main" id="{84D7A14E-0D9F-41F6-9962-E6CCE3ECB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718926" y="2148468"/>
            <a:ext cx="5238750" cy="290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SPA step1">
            <a:extLst>
              <a:ext uri="{FF2B5EF4-FFF2-40B4-BE49-F238E27FC236}">
                <a16:creationId xmlns:a16="http://schemas.microsoft.com/office/drawing/2014/main" id="{11AEE9A5-B2D4-4F98-B1A5-BA57DD14E3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1" b="-603"/>
          <a:stretch/>
        </p:blipFill>
        <p:spPr bwMode="auto">
          <a:xfrm>
            <a:off x="6640483" y="2113511"/>
            <a:ext cx="5238750" cy="293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9AF97E3-5BE5-4EAB-9D65-25BAD3F6BBFD}"/>
              </a:ext>
            </a:extLst>
          </p:cNvPr>
          <p:cNvSpPr txBox="1"/>
          <p:nvPr/>
        </p:nvSpPr>
        <p:spPr>
          <a:xfrm>
            <a:off x="1487505" y="5048830"/>
            <a:ext cx="370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MPA(Multi Page Application)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201B45-EC44-4C1C-A6CB-F3D44D4B467D}"/>
              </a:ext>
            </a:extLst>
          </p:cNvPr>
          <p:cNvSpPr txBox="1"/>
          <p:nvPr/>
        </p:nvSpPr>
        <p:spPr>
          <a:xfrm>
            <a:off x="7409062" y="5048830"/>
            <a:ext cx="377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SPA(Single Page Application)</a:t>
            </a:r>
          </a:p>
        </p:txBody>
      </p:sp>
    </p:spTree>
    <p:extLst>
      <p:ext uri="{BB962C8B-B14F-4D97-AF65-F5344CB8AC3E}">
        <p14:creationId xmlns:p14="http://schemas.microsoft.com/office/powerpoint/2010/main" val="4099680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0BF48-FAB0-49C7-877B-8EB331316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MPA </a:t>
            </a:r>
            <a:r>
              <a:rPr lang="ko-KR" altLang="en-US" dirty="0"/>
              <a:t>프로세스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13B238-3262-4641-A89B-25AA6B7400CF}"/>
              </a:ext>
            </a:extLst>
          </p:cNvPr>
          <p:cNvSpPr txBox="1"/>
          <p:nvPr/>
        </p:nvSpPr>
        <p:spPr>
          <a:xfrm>
            <a:off x="1088967" y="1171213"/>
            <a:ext cx="3565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MPA </a:t>
            </a:r>
            <a:r>
              <a:rPr lang="ko-KR" altLang="en-US" sz="2000" dirty="0">
                <a:latin typeface="+mn-ea"/>
              </a:rPr>
              <a:t>방식을 통한 페이지 이동시</a:t>
            </a:r>
            <a:endParaRPr lang="en-US" altLang="ko-KR" sz="2000" dirty="0">
              <a:latin typeface="+mn-ea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9A993397-718F-4F29-89A2-A29B3FCE5D61}"/>
              </a:ext>
            </a:extLst>
          </p:cNvPr>
          <p:cNvGrpSpPr/>
          <p:nvPr/>
        </p:nvGrpSpPr>
        <p:grpSpPr>
          <a:xfrm>
            <a:off x="1587957" y="1883678"/>
            <a:ext cx="9016085" cy="2342403"/>
            <a:chOff x="743733" y="1911670"/>
            <a:chExt cx="9016085" cy="2342403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B324AFBF-A2DE-47C5-B31D-85F98999CA8B}"/>
                </a:ext>
              </a:extLst>
            </p:cNvPr>
            <p:cNvSpPr/>
            <p:nvPr/>
          </p:nvSpPr>
          <p:spPr>
            <a:xfrm>
              <a:off x="743734" y="1911670"/>
              <a:ext cx="1896829" cy="9703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  <a:latin typeface="+mn-ea"/>
                </a:rPr>
                <a:t>Webview</a:t>
              </a:r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  <a:latin typeface="+mn-ea"/>
                </a:rPr>
                <a:t>생성 및</a:t>
              </a:r>
              <a:br>
                <a:rPr lang="en-US" altLang="ko-KR" dirty="0">
                  <a:solidFill>
                    <a:schemeClr val="tx1"/>
                  </a:solidFill>
                  <a:latin typeface="+mn-ea"/>
                </a:rPr>
              </a:br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HTML </a:t>
              </a:r>
              <a:r>
                <a:rPr lang="ko-KR" altLang="en-US" dirty="0">
                  <a:solidFill>
                    <a:schemeClr val="tx1"/>
                  </a:solidFill>
                  <a:latin typeface="+mn-ea"/>
                </a:rPr>
                <a:t>로딩</a:t>
              </a:r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0D534C73-D4E5-4097-8569-78D4F3E077EC}"/>
                </a:ext>
              </a:extLst>
            </p:cNvPr>
            <p:cNvSpPr/>
            <p:nvPr/>
          </p:nvSpPr>
          <p:spPr>
            <a:xfrm>
              <a:off x="3116819" y="1911670"/>
              <a:ext cx="1896829" cy="9703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CSS </a:t>
              </a:r>
              <a:r>
                <a:rPr lang="ko-KR" altLang="en-US" dirty="0">
                  <a:solidFill>
                    <a:schemeClr val="tx1"/>
                  </a:solidFill>
                  <a:latin typeface="+mn-ea"/>
                </a:rPr>
                <a:t>로딩</a:t>
              </a:r>
              <a:endParaRPr lang="en-US" altLang="ko-KR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+mn-ea"/>
                </a:rPr>
                <a:t>렌더트리</a:t>
              </a:r>
              <a:r>
                <a:rPr lang="ko-KR" altLang="en-US" dirty="0">
                  <a:solidFill>
                    <a:schemeClr val="tx1"/>
                  </a:solidFill>
                  <a:latin typeface="+mn-ea"/>
                </a:rPr>
                <a:t> 생성</a:t>
              </a: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47F2C37D-A7E2-41E8-A984-53330AAE73D2}"/>
                </a:ext>
              </a:extLst>
            </p:cNvPr>
            <p:cNvSpPr/>
            <p:nvPr/>
          </p:nvSpPr>
          <p:spPr>
            <a:xfrm>
              <a:off x="5489904" y="1911670"/>
              <a:ext cx="1896829" cy="9703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&lt;Body&gt;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DOM </a:t>
              </a:r>
              <a:r>
                <a:rPr lang="ko-KR" altLang="en-US" dirty="0">
                  <a:solidFill>
                    <a:schemeClr val="tx1"/>
                  </a:solidFill>
                  <a:latin typeface="+mn-ea"/>
                </a:rPr>
                <a:t>생성</a:t>
              </a:r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840E0198-A128-4E4C-BB90-690965939F1E}"/>
                </a:ext>
              </a:extLst>
            </p:cNvPr>
            <p:cNvSpPr/>
            <p:nvPr/>
          </p:nvSpPr>
          <p:spPr>
            <a:xfrm>
              <a:off x="7862989" y="1911670"/>
              <a:ext cx="1896829" cy="9703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1</a:t>
              </a:r>
              <a:r>
                <a:rPr lang="ko-KR" altLang="en-US" dirty="0">
                  <a:solidFill>
                    <a:schemeClr val="tx1"/>
                  </a:solidFill>
                  <a:latin typeface="+mn-ea"/>
                </a:rPr>
                <a:t>차</a:t>
              </a:r>
              <a:endParaRPr lang="en-US" altLang="ko-KR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+mn-ea"/>
                </a:rPr>
                <a:t>화면 렌더링</a:t>
              </a:r>
              <a:endParaRPr lang="en-US" altLang="ko-KR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A1D1CE43-EABF-4ABC-9028-B0E8609AB199}"/>
                </a:ext>
              </a:extLst>
            </p:cNvPr>
            <p:cNvSpPr/>
            <p:nvPr/>
          </p:nvSpPr>
          <p:spPr>
            <a:xfrm>
              <a:off x="7862989" y="3282584"/>
              <a:ext cx="1896829" cy="9703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JS </a:t>
              </a:r>
              <a:r>
                <a:rPr lang="ko-KR" altLang="en-US" dirty="0">
                  <a:solidFill>
                    <a:schemeClr val="tx1"/>
                  </a:solidFill>
                  <a:latin typeface="+mn-ea"/>
                </a:rPr>
                <a:t>파일 실행</a:t>
              </a:r>
              <a:endParaRPr lang="en-US" altLang="ko-KR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5C88A1A5-65D2-4C51-9C0B-2DF329D97D23}"/>
                </a:ext>
              </a:extLst>
            </p:cNvPr>
            <p:cNvSpPr/>
            <p:nvPr/>
          </p:nvSpPr>
          <p:spPr>
            <a:xfrm>
              <a:off x="5489903" y="3283689"/>
              <a:ext cx="1896829" cy="9703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  <a:latin typeface="+mn-ea"/>
                </a:rPr>
                <a:t>onReady</a:t>
              </a:r>
              <a:endParaRPr lang="en-US" altLang="ko-KR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Event</a:t>
              </a:r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9C6BD72F-7456-4487-93DD-D98F9DA59236}"/>
                </a:ext>
              </a:extLst>
            </p:cNvPr>
            <p:cNvSpPr/>
            <p:nvPr/>
          </p:nvSpPr>
          <p:spPr>
            <a:xfrm>
              <a:off x="3116817" y="3282584"/>
              <a:ext cx="1896829" cy="9703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+mn-ea"/>
                </a:rPr>
                <a:t>동기적 데이터</a:t>
              </a:r>
              <a:endParaRPr lang="en-US" altLang="ko-KR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+mn-ea"/>
                </a:rPr>
                <a:t>렌더링</a:t>
              </a:r>
              <a:endParaRPr lang="en-US" altLang="ko-KR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E544316F-4780-426D-8137-2D0D39234EE6}"/>
                </a:ext>
              </a:extLst>
            </p:cNvPr>
            <p:cNvSpPr/>
            <p:nvPr/>
          </p:nvSpPr>
          <p:spPr>
            <a:xfrm>
              <a:off x="743733" y="3282584"/>
              <a:ext cx="1896829" cy="9703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+mn-ea"/>
                </a:rPr>
                <a:t>비동기 데이터</a:t>
              </a:r>
              <a:endParaRPr lang="en-US" altLang="ko-KR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+mn-ea"/>
                </a:rPr>
                <a:t>렌더링</a:t>
              </a:r>
              <a:endParaRPr lang="en-US" altLang="ko-KR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BCFACA4F-969A-4E90-BFDA-BAD81D921356}"/>
                </a:ext>
              </a:extLst>
            </p:cNvPr>
            <p:cNvCxnSpPr>
              <a:stCxn id="51" idx="3"/>
              <a:endCxn id="56" idx="1"/>
            </p:cNvCxnSpPr>
            <p:nvPr/>
          </p:nvCxnSpPr>
          <p:spPr>
            <a:xfrm>
              <a:off x="2640563" y="2396862"/>
              <a:ext cx="4762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4552506B-E80B-4D00-ABB8-C2AEC4433B49}"/>
                </a:ext>
              </a:extLst>
            </p:cNvPr>
            <p:cNvCxnSpPr>
              <a:cxnSpLocks/>
              <a:stCxn id="56" idx="3"/>
              <a:endCxn id="57" idx="1"/>
            </p:cNvCxnSpPr>
            <p:nvPr/>
          </p:nvCxnSpPr>
          <p:spPr>
            <a:xfrm>
              <a:off x="5013648" y="2396862"/>
              <a:ext cx="4762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DA951E7E-29A0-4653-9E10-3002A60F1677}"/>
                </a:ext>
              </a:extLst>
            </p:cNvPr>
            <p:cNvCxnSpPr>
              <a:cxnSpLocks/>
              <a:stCxn id="57" idx="3"/>
              <a:endCxn id="58" idx="1"/>
            </p:cNvCxnSpPr>
            <p:nvPr/>
          </p:nvCxnSpPr>
          <p:spPr>
            <a:xfrm>
              <a:off x="7386733" y="2396862"/>
              <a:ext cx="4762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DCE24345-CF56-4702-914C-633EC5197F1D}"/>
                </a:ext>
              </a:extLst>
            </p:cNvPr>
            <p:cNvCxnSpPr>
              <a:cxnSpLocks/>
              <a:stCxn id="58" idx="2"/>
              <a:endCxn id="59" idx="0"/>
            </p:cNvCxnSpPr>
            <p:nvPr/>
          </p:nvCxnSpPr>
          <p:spPr>
            <a:xfrm>
              <a:off x="8811404" y="2882054"/>
              <a:ext cx="0" cy="4005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15BB0701-71AB-4318-BC10-6F4E1DDBD89F}"/>
                </a:ext>
              </a:extLst>
            </p:cNvPr>
            <p:cNvCxnSpPr>
              <a:cxnSpLocks/>
              <a:stCxn id="59" idx="1"/>
              <a:endCxn id="60" idx="3"/>
            </p:cNvCxnSpPr>
            <p:nvPr/>
          </p:nvCxnSpPr>
          <p:spPr>
            <a:xfrm flipH="1">
              <a:off x="7386732" y="3767776"/>
              <a:ext cx="476257" cy="11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EBA0CCB2-9EA2-44E6-A3A6-9B704BE41AB5}"/>
                </a:ext>
              </a:extLst>
            </p:cNvPr>
            <p:cNvCxnSpPr>
              <a:cxnSpLocks/>
              <a:stCxn id="60" idx="1"/>
              <a:endCxn id="61" idx="3"/>
            </p:cNvCxnSpPr>
            <p:nvPr/>
          </p:nvCxnSpPr>
          <p:spPr>
            <a:xfrm flipH="1" flipV="1">
              <a:off x="5013646" y="3767776"/>
              <a:ext cx="476257" cy="11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8FD2D36C-2F24-495C-B400-8A57EC9055BB}"/>
                </a:ext>
              </a:extLst>
            </p:cNvPr>
            <p:cNvCxnSpPr>
              <a:cxnSpLocks/>
              <a:stCxn id="61" idx="1"/>
              <a:endCxn id="62" idx="3"/>
            </p:cNvCxnSpPr>
            <p:nvPr/>
          </p:nvCxnSpPr>
          <p:spPr>
            <a:xfrm flipH="1">
              <a:off x="2640562" y="3767776"/>
              <a:ext cx="47625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63A0E17B-86CA-4148-AA92-F109E2DA91DE}"/>
              </a:ext>
            </a:extLst>
          </p:cNvPr>
          <p:cNvSpPr txBox="1"/>
          <p:nvPr/>
        </p:nvSpPr>
        <p:spPr>
          <a:xfrm>
            <a:off x="1746577" y="4575957"/>
            <a:ext cx="7574509" cy="1147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HTML</a:t>
            </a:r>
            <a:r>
              <a:rPr lang="ko-KR" altLang="en-US" sz="2400" dirty="0">
                <a:latin typeface="+mn-ea"/>
              </a:rPr>
              <a:t>파일의 </a:t>
            </a:r>
            <a:r>
              <a:rPr lang="ko-KR" altLang="en-US" sz="2400" dirty="0">
                <a:solidFill>
                  <a:srgbClr val="0070C0"/>
                </a:solidFill>
                <a:latin typeface="+mn-ea"/>
              </a:rPr>
              <a:t>하드코딩 된 문구</a:t>
            </a:r>
            <a:r>
              <a:rPr lang="ko-KR" altLang="en-US" sz="2400" dirty="0">
                <a:latin typeface="+mn-ea"/>
              </a:rPr>
              <a:t>가 화면에 </a:t>
            </a:r>
            <a:r>
              <a:rPr lang="en-US" altLang="ko-KR" sz="2400" dirty="0">
                <a:latin typeface="+mn-ea"/>
              </a:rPr>
              <a:t>1</a:t>
            </a:r>
            <a:r>
              <a:rPr lang="ko-KR" altLang="en-US" sz="2400" dirty="0">
                <a:latin typeface="+mn-ea"/>
              </a:rPr>
              <a:t>차적으로 노출</a:t>
            </a:r>
            <a:endParaRPr lang="en-US" altLang="ko-KR" sz="2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</a:rPr>
              <a:t>공통 소스가 커질수록 </a:t>
            </a:r>
            <a:r>
              <a:rPr lang="ko-KR" altLang="en-US" sz="2400" dirty="0">
                <a:solidFill>
                  <a:srgbClr val="0070C0"/>
                </a:solidFill>
                <a:latin typeface="+mn-ea"/>
              </a:rPr>
              <a:t>기본적인</a:t>
            </a:r>
            <a:r>
              <a:rPr lang="ko-KR" altLang="en-US" sz="2400" dirty="0">
                <a:latin typeface="+mn-ea"/>
              </a:rPr>
              <a:t> 로딩시간이 늘어남</a:t>
            </a:r>
            <a:endParaRPr lang="en-US" altLang="ko-KR" sz="2400" dirty="0"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2134549-F621-2B46-A2CA-371A4E78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15" y="1596395"/>
            <a:ext cx="10913165" cy="303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93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0BF48-FAB0-49C7-877B-8EB331316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SPA </a:t>
            </a:r>
            <a:r>
              <a:rPr lang="ko-KR" altLang="en-US" dirty="0"/>
              <a:t>프로세스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13B238-3262-4641-A89B-25AA6B7400CF}"/>
              </a:ext>
            </a:extLst>
          </p:cNvPr>
          <p:cNvSpPr txBox="1"/>
          <p:nvPr/>
        </p:nvSpPr>
        <p:spPr>
          <a:xfrm>
            <a:off x="1088967" y="1171213"/>
            <a:ext cx="3501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SPA</a:t>
            </a:r>
            <a:r>
              <a:rPr lang="ko-KR" altLang="en-US" sz="2000" dirty="0">
                <a:latin typeface="+mn-ea"/>
              </a:rPr>
              <a:t> 방식을 통한 페이지 이동시</a:t>
            </a:r>
            <a:endParaRPr lang="en-US" altLang="ko-KR" sz="2000" dirty="0">
              <a:latin typeface="+mn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EB275E8-E1C5-490F-A3BD-DD63715B816A}"/>
              </a:ext>
            </a:extLst>
          </p:cNvPr>
          <p:cNvGrpSpPr/>
          <p:nvPr/>
        </p:nvGrpSpPr>
        <p:grpSpPr>
          <a:xfrm>
            <a:off x="1088966" y="1931431"/>
            <a:ext cx="8177687" cy="2509937"/>
            <a:chOff x="53268" y="1997854"/>
            <a:chExt cx="8177687" cy="250993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8A642C0-D0E7-4195-93DB-4A22CEFC5043}"/>
                </a:ext>
              </a:extLst>
            </p:cNvPr>
            <p:cNvGrpSpPr/>
            <p:nvPr/>
          </p:nvGrpSpPr>
          <p:grpSpPr>
            <a:xfrm>
              <a:off x="1587958" y="1997854"/>
              <a:ext cx="6642997" cy="970384"/>
              <a:chOff x="1587958" y="1883678"/>
              <a:chExt cx="6642997" cy="970384"/>
            </a:xfrm>
          </p:grpSpPr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9A993397-718F-4F29-89A2-A29B3FCE5D61}"/>
                  </a:ext>
                </a:extLst>
              </p:cNvPr>
              <p:cNvGrpSpPr/>
              <p:nvPr/>
            </p:nvGrpSpPr>
            <p:grpSpPr>
              <a:xfrm>
                <a:off x="1587958" y="1883678"/>
                <a:ext cx="4746170" cy="970384"/>
                <a:chOff x="743734" y="1911670"/>
                <a:chExt cx="4746170" cy="970384"/>
              </a:xfrm>
            </p:grpSpPr>
            <p:sp>
              <p:nvSpPr>
                <p:cNvPr id="51" name="사각형: 둥근 모서리 50">
                  <a:extLst>
                    <a:ext uri="{FF2B5EF4-FFF2-40B4-BE49-F238E27FC236}">
                      <a16:creationId xmlns:a16="http://schemas.microsoft.com/office/drawing/2014/main" id="{B324AFBF-A2DE-47C5-B31D-85F98999CA8B}"/>
                    </a:ext>
                  </a:extLst>
                </p:cNvPr>
                <p:cNvSpPr/>
                <p:nvPr/>
              </p:nvSpPr>
              <p:spPr>
                <a:xfrm>
                  <a:off x="743734" y="1911670"/>
                  <a:ext cx="1896829" cy="970384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err="1">
                      <a:solidFill>
                        <a:schemeClr val="tx1"/>
                      </a:solidFill>
                      <a:latin typeface="+mn-ea"/>
                    </a:rPr>
                    <a:t>Webview</a:t>
                  </a:r>
                  <a:r>
                    <a:rPr lang="en-US" altLang="ko-KR" dirty="0">
                      <a:solidFill>
                        <a:schemeClr val="tx1"/>
                      </a:solidFill>
                      <a:latin typeface="+mn-ea"/>
                    </a:rPr>
                    <a:t> </a:t>
                  </a:r>
                  <a:r>
                    <a:rPr lang="ko-KR" altLang="en-US" dirty="0">
                      <a:solidFill>
                        <a:schemeClr val="tx1"/>
                      </a:solidFill>
                      <a:latin typeface="+mn-ea"/>
                    </a:rPr>
                    <a:t>생성 및</a:t>
                  </a:r>
                  <a:br>
                    <a:rPr lang="en-US" altLang="ko-KR" dirty="0">
                      <a:solidFill>
                        <a:schemeClr val="tx1"/>
                      </a:solidFill>
                      <a:latin typeface="+mn-ea"/>
                    </a:rPr>
                  </a:br>
                  <a:r>
                    <a:rPr lang="en-US" altLang="ko-KR" dirty="0">
                      <a:solidFill>
                        <a:schemeClr val="tx1"/>
                      </a:solidFill>
                      <a:latin typeface="+mn-ea"/>
                    </a:rPr>
                    <a:t>HTML </a:t>
                  </a:r>
                  <a:r>
                    <a:rPr lang="ko-KR" altLang="en-US" dirty="0">
                      <a:solidFill>
                        <a:schemeClr val="tx1"/>
                      </a:solidFill>
                      <a:latin typeface="+mn-ea"/>
                    </a:rPr>
                    <a:t>로딩</a:t>
                  </a:r>
                </a:p>
              </p:txBody>
            </p:sp>
            <p:sp>
              <p:nvSpPr>
                <p:cNvPr id="56" name="사각형: 둥근 모서리 55">
                  <a:extLst>
                    <a:ext uri="{FF2B5EF4-FFF2-40B4-BE49-F238E27FC236}">
                      <a16:creationId xmlns:a16="http://schemas.microsoft.com/office/drawing/2014/main" id="{0D534C73-D4E5-4097-8569-78D4F3E077EC}"/>
                    </a:ext>
                  </a:extLst>
                </p:cNvPr>
                <p:cNvSpPr/>
                <p:nvPr/>
              </p:nvSpPr>
              <p:spPr>
                <a:xfrm>
                  <a:off x="3116819" y="1911670"/>
                  <a:ext cx="1896829" cy="970384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+mn-ea"/>
                    </a:rPr>
                    <a:t>CSS </a:t>
                  </a:r>
                  <a:r>
                    <a:rPr lang="ko-KR" altLang="en-US" dirty="0">
                      <a:solidFill>
                        <a:schemeClr val="tx1"/>
                      </a:solidFill>
                      <a:latin typeface="+mn-ea"/>
                    </a:rPr>
                    <a:t>로딩</a:t>
                  </a:r>
                  <a:endParaRPr lang="en-US" altLang="ko-KR" dirty="0">
                    <a:solidFill>
                      <a:schemeClr val="tx1"/>
                    </a:solidFill>
                    <a:latin typeface="+mn-ea"/>
                  </a:endParaRPr>
                </a:p>
                <a:p>
                  <a:pPr algn="ctr"/>
                  <a:r>
                    <a:rPr lang="ko-KR" altLang="en-US" dirty="0" err="1">
                      <a:solidFill>
                        <a:schemeClr val="tx1"/>
                      </a:solidFill>
                      <a:latin typeface="+mn-ea"/>
                    </a:rPr>
                    <a:t>렌더트리</a:t>
                  </a:r>
                  <a:r>
                    <a:rPr lang="ko-KR" altLang="en-US" dirty="0">
                      <a:solidFill>
                        <a:schemeClr val="tx1"/>
                      </a:solidFill>
                      <a:latin typeface="+mn-ea"/>
                    </a:rPr>
                    <a:t> 생성</a:t>
                  </a:r>
                </a:p>
              </p:txBody>
            </p:sp>
            <p:cxnSp>
              <p:nvCxnSpPr>
                <p:cNvPr id="55" name="직선 화살표 연결선 54">
                  <a:extLst>
                    <a:ext uri="{FF2B5EF4-FFF2-40B4-BE49-F238E27FC236}">
                      <a16:creationId xmlns:a16="http://schemas.microsoft.com/office/drawing/2014/main" id="{BCFACA4F-969A-4E90-BFDA-BAD81D921356}"/>
                    </a:ext>
                  </a:extLst>
                </p:cNvPr>
                <p:cNvCxnSpPr>
                  <a:cxnSpLocks/>
                  <a:stCxn id="51" idx="3"/>
                  <a:endCxn id="56" idx="1"/>
                </p:cNvCxnSpPr>
                <p:nvPr/>
              </p:nvCxnSpPr>
              <p:spPr>
                <a:xfrm>
                  <a:off x="2640563" y="2396862"/>
                  <a:ext cx="476256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직선 화살표 연결선 64">
                  <a:extLst>
                    <a:ext uri="{FF2B5EF4-FFF2-40B4-BE49-F238E27FC236}">
                      <a16:creationId xmlns:a16="http://schemas.microsoft.com/office/drawing/2014/main" id="{4552506B-E80B-4D00-ABB8-C2AEC4433B49}"/>
                    </a:ext>
                  </a:extLst>
                </p:cNvPr>
                <p:cNvCxnSpPr>
                  <a:cxnSpLocks/>
                  <a:stCxn id="56" idx="3"/>
                </p:cNvCxnSpPr>
                <p:nvPr/>
              </p:nvCxnSpPr>
              <p:spPr>
                <a:xfrm>
                  <a:off x="5013648" y="2396862"/>
                  <a:ext cx="476256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1E75457A-6CA4-44F9-9415-A62019D4C10E}"/>
                  </a:ext>
                </a:extLst>
              </p:cNvPr>
              <p:cNvSpPr/>
              <p:nvPr/>
            </p:nvSpPr>
            <p:spPr>
              <a:xfrm>
                <a:off x="6334126" y="1883678"/>
                <a:ext cx="1896829" cy="97038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+mn-ea"/>
                  </a:rPr>
                  <a:t>JS </a:t>
                </a:r>
                <a:r>
                  <a:rPr lang="ko-KR" altLang="en-US" dirty="0">
                    <a:solidFill>
                      <a:schemeClr val="tx1"/>
                    </a:solidFill>
                    <a:latin typeface="+mn-ea"/>
                  </a:rPr>
                  <a:t>파일 실행</a:t>
                </a:r>
                <a:endParaRPr lang="en-US" altLang="ko-KR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1A9EEDC-B40D-4954-8308-85E0AF4EF32F}"/>
                </a:ext>
              </a:extLst>
            </p:cNvPr>
            <p:cNvGrpSpPr/>
            <p:nvPr/>
          </p:nvGrpSpPr>
          <p:grpSpPr>
            <a:xfrm>
              <a:off x="1587958" y="3537407"/>
              <a:ext cx="6642997" cy="970384"/>
              <a:chOff x="1587958" y="1883678"/>
              <a:chExt cx="6642997" cy="970384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CE7CAB7B-C64D-4C36-A063-AE5FF9648FCB}"/>
                  </a:ext>
                </a:extLst>
              </p:cNvPr>
              <p:cNvGrpSpPr/>
              <p:nvPr/>
            </p:nvGrpSpPr>
            <p:grpSpPr>
              <a:xfrm>
                <a:off x="1587958" y="1883678"/>
                <a:ext cx="4746170" cy="970384"/>
                <a:chOff x="743734" y="1911670"/>
                <a:chExt cx="4746170" cy="970384"/>
              </a:xfrm>
            </p:grpSpPr>
            <p:sp>
              <p:nvSpPr>
                <p:cNvPr id="28" name="사각형: 둥근 모서리 27">
                  <a:extLst>
                    <a:ext uri="{FF2B5EF4-FFF2-40B4-BE49-F238E27FC236}">
                      <a16:creationId xmlns:a16="http://schemas.microsoft.com/office/drawing/2014/main" id="{D6C4D13E-A7E9-4E1B-9DA8-62C3F78F8BC2}"/>
                    </a:ext>
                  </a:extLst>
                </p:cNvPr>
                <p:cNvSpPr/>
                <p:nvPr/>
              </p:nvSpPr>
              <p:spPr>
                <a:xfrm>
                  <a:off x="743734" y="1911670"/>
                  <a:ext cx="1896829" cy="970384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schemeClr val="tx1"/>
                      </a:solidFill>
                      <a:latin typeface="+mn-ea"/>
                    </a:rPr>
                    <a:t>동기적 데이터</a:t>
                  </a:r>
                  <a:endParaRPr lang="en-US" altLang="ko-KR" dirty="0">
                    <a:solidFill>
                      <a:schemeClr val="tx1"/>
                    </a:solidFill>
                    <a:latin typeface="+mn-ea"/>
                  </a:endParaRPr>
                </a:p>
                <a:p>
                  <a:pPr algn="ctr"/>
                  <a:r>
                    <a:rPr lang="ko-KR" altLang="en-US" dirty="0">
                      <a:solidFill>
                        <a:schemeClr val="tx1"/>
                      </a:solidFill>
                      <a:latin typeface="+mn-ea"/>
                    </a:rPr>
                    <a:t>세팅</a:t>
                  </a:r>
                </a:p>
              </p:txBody>
            </p:sp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3D4EE830-B41A-4E92-87D5-B6168A211042}"/>
                    </a:ext>
                  </a:extLst>
                </p:cNvPr>
                <p:cNvSpPr/>
                <p:nvPr/>
              </p:nvSpPr>
              <p:spPr>
                <a:xfrm>
                  <a:off x="3116819" y="1911670"/>
                  <a:ext cx="1896829" cy="970384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+mn-ea"/>
                    </a:rPr>
                    <a:t>DOM </a:t>
                  </a:r>
                  <a:r>
                    <a:rPr lang="ko-KR" altLang="en-US" dirty="0">
                      <a:solidFill>
                        <a:schemeClr val="tx1"/>
                      </a:solidFill>
                      <a:latin typeface="+mn-ea"/>
                    </a:rPr>
                    <a:t>트리 생성</a:t>
                  </a:r>
                </a:p>
              </p:txBody>
            </p:sp>
            <p:cxnSp>
              <p:nvCxnSpPr>
                <p:cNvPr id="30" name="직선 화살표 연결선 29">
                  <a:extLst>
                    <a:ext uri="{FF2B5EF4-FFF2-40B4-BE49-F238E27FC236}">
                      <a16:creationId xmlns:a16="http://schemas.microsoft.com/office/drawing/2014/main" id="{C9DEF1FD-6F60-447E-9B8D-25FCEE987612}"/>
                    </a:ext>
                  </a:extLst>
                </p:cNvPr>
                <p:cNvCxnSpPr>
                  <a:cxnSpLocks/>
                  <a:stCxn id="28" idx="3"/>
                  <a:endCxn id="29" idx="1"/>
                </p:cNvCxnSpPr>
                <p:nvPr/>
              </p:nvCxnSpPr>
              <p:spPr>
                <a:xfrm>
                  <a:off x="2640563" y="2396862"/>
                  <a:ext cx="476256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화살표 연결선 30">
                  <a:extLst>
                    <a:ext uri="{FF2B5EF4-FFF2-40B4-BE49-F238E27FC236}">
                      <a16:creationId xmlns:a16="http://schemas.microsoft.com/office/drawing/2014/main" id="{1E893F61-BD38-4035-8C9D-9F64537265D2}"/>
                    </a:ext>
                  </a:extLst>
                </p:cNvPr>
                <p:cNvCxnSpPr>
                  <a:cxnSpLocks/>
                  <a:stCxn id="29" idx="3"/>
                </p:cNvCxnSpPr>
                <p:nvPr/>
              </p:nvCxnSpPr>
              <p:spPr>
                <a:xfrm>
                  <a:off x="5013648" y="2396862"/>
                  <a:ext cx="476256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726F7DE6-FCE2-4C5D-8A61-6B0E255657F1}"/>
                  </a:ext>
                </a:extLst>
              </p:cNvPr>
              <p:cNvSpPr/>
              <p:nvPr/>
            </p:nvSpPr>
            <p:spPr>
              <a:xfrm>
                <a:off x="6334126" y="1883678"/>
                <a:ext cx="1896829" cy="97038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+mn-ea"/>
                  </a:rPr>
                  <a:t>화면 렌더링</a:t>
                </a:r>
                <a:endParaRPr lang="en-US" altLang="ko-KR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DDE9F8-2A3D-4532-AF17-2C37B26951B4}"/>
                </a:ext>
              </a:extLst>
            </p:cNvPr>
            <p:cNvSpPr txBox="1"/>
            <p:nvPr/>
          </p:nvSpPr>
          <p:spPr>
            <a:xfrm>
              <a:off x="235456" y="2298380"/>
              <a:ext cx="1015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0070C0"/>
                  </a:solidFill>
                  <a:latin typeface="+mn-ea"/>
                </a:rPr>
                <a:t>최초 </a:t>
              </a:r>
              <a:r>
                <a:rPr lang="en-US" altLang="ko-KR" dirty="0">
                  <a:solidFill>
                    <a:srgbClr val="0070C0"/>
                  </a:solidFill>
                  <a:latin typeface="+mn-ea"/>
                </a:rPr>
                <a:t>1</a:t>
              </a:r>
              <a:r>
                <a:rPr lang="ko-KR" altLang="en-US" dirty="0">
                  <a:solidFill>
                    <a:srgbClr val="0070C0"/>
                  </a:solidFill>
                  <a:latin typeface="+mn-ea"/>
                </a:rPr>
                <a:t>회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F4C9F5E-9056-4A4D-8782-815EB2E0E777}"/>
                </a:ext>
              </a:extLst>
            </p:cNvPr>
            <p:cNvSpPr txBox="1"/>
            <p:nvPr/>
          </p:nvSpPr>
          <p:spPr>
            <a:xfrm>
              <a:off x="53268" y="3770410"/>
              <a:ext cx="15346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0070C0"/>
                  </a:solidFill>
                  <a:latin typeface="+mn-ea"/>
                </a:rPr>
                <a:t>페이지 이동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2397409-C96A-49AF-9BB5-39E066101468}"/>
              </a:ext>
            </a:extLst>
          </p:cNvPr>
          <p:cNvSpPr txBox="1"/>
          <p:nvPr/>
        </p:nvSpPr>
        <p:spPr>
          <a:xfrm>
            <a:off x="1987341" y="4737955"/>
            <a:ext cx="5144357" cy="593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</a:rPr>
              <a:t>매번 공통</a:t>
            </a:r>
            <a:r>
              <a:rPr lang="ko-KR" altLang="en-US" sz="2400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소스를 다운로드 및 실행 </a:t>
            </a:r>
            <a:r>
              <a:rPr lang="en-US" altLang="ko-KR" sz="2400" dirty="0">
                <a:latin typeface="+mn-ea"/>
              </a:rPr>
              <a:t>X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180DD22-6AD8-8A44-89D3-28D658EF8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60" y="1596395"/>
            <a:ext cx="10207487" cy="324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736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0BF48-FAB0-49C7-877B-8EB331316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모듈화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287B267-BAD7-453F-917B-C1B9DB6AE487}"/>
              </a:ext>
            </a:extLst>
          </p:cNvPr>
          <p:cNvGrpSpPr/>
          <p:nvPr/>
        </p:nvGrpSpPr>
        <p:grpSpPr>
          <a:xfrm>
            <a:off x="34773" y="1929746"/>
            <a:ext cx="5301067" cy="1737346"/>
            <a:chOff x="7100718" y="1400837"/>
            <a:chExt cx="5301067" cy="1737346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20FDE49-9D40-40E3-947D-298386DF12CE}"/>
                </a:ext>
              </a:extLst>
            </p:cNvPr>
            <p:cNvSpPr txBox="1"/>
            <p:nvPr/>
          </p:nvSpPr>
          <p:spPr>
            <a:xfrm>
              <a:off x="7100718" y="1400837"/>
              <a:ext cx="5301067" cy="6553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800" b="1" dirty="0">
                  <a:latin typeface="+mn-ea"/>
                </a:rPr>
                <a:t>모듈화 미사용</a:t>
              </a:r>
              <a:r>
                <a:rPr lang="en-US" altLang="ko-KR" sz="2800" b="1" dirty="0">
                  <a:latin typeface="+mn-ea"/>
                </a:rPr>
                <a:t> (import/export)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D4EEB50-ED77-40E2-9E04-C759C8331313}"/>
                </a:ext>
              </a:extLst>
            </p:cNvPr>
            <p:cNvSpPr txBox="1"/>
            <p:nvPr/>
          </p:nvSpPr>
          <p:spPr>
            <a:xfrm>
              <a:off x="7413414" y="2009220"/>
              <a:ext cx="4352474" cy="11289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+mn-ea"/>
                </a:rPr>
                <a:t>쉽게 복잡해질 수 있는 구조</a:t>
              </a:r>
              <a:endParaRPr lang="en-US" altLang="ko-KR" sz="2400" dirty="0">
                <a:latin typeface="+mn-ea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+mn-ea"/>
                </a:rPr>
                <a:t>의존성 관계 확인 불가</a:t>
              </a:r>
              <a:endParaRPr lang="en-US" altLang="ko-KR" sz="2400" dirty="0">
                <a:latin typeface="+mn-ea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C930C54-609C-4A53-A6BA-E7CE28C10DF6}"/>
              </a:ext>
            </a:extLst>
          </p:cNvPr>
          <p:cNvGrpSpPr/>
          <p:nvPr/>
        </p:nvGrpSpPr>
        <p:grpSpPr>
          <a:xfrm>
            <a:off x="5277287" y="1571323"/>
            <a:ext cx="6227651" cy="4351585"/>
            <a:chOff x="873067" y="1796782"/>
            <a:chExt cx="6227651" cy="4351585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9495C8F6-BB49-4403-95DB-C28810CF257D}"/>
                </a:ext>
              </a:extLst>
            </p:cNvPr>
            <p:cNvGrpSpPr/>
            <p:nvPr/>
          </p:nvGrpSpPr>
          <p:grpSpPr>
            <a:xfrm>
              <a:off x="873067" y="1796782"/>
              <a:ext cx="6227651" cy="3890005"/>
              <a:chOff x="914401" y="1649097"/>
              <a:chExt cx="6959599" cy="4347205"/>
            </a:xfrm>
          </p:grpSpPr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8BAED243-A512-4351-9F74-676A9247BF2A}"/>
                  </a:ext>
                </a:extLst>
              </p:cNvPr>
              <p:cNvSpPr/>
              <p:nvPr/>
            </p:nvSpPr>
            <p:spPr>
              <a:xfrm>
                <a:off x="1701801" y="3522197"/>
                <a:ext cx="5156199" cy="2217293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92AEA000-B8E5-45FD-A920-B2918B08F3E4}"/>
                  </a:ext>
                </a:extLst>
              </p:cNvPr>
              <p:cNvSpPr/>
              <p:nvPr/>
            </p:nvSpPr>
            <p:spPr>
              <a:xfrm>
                <a:off x="914401" y="1649097"/>
                <a:ext cx="6959599" cy="4347205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96AA3D5-10F3-46F6-9203-992ABA3EA2B9}"/>
                  </a:ext>
                </a:extLst>
              </p:cNvPr>
              <p:cNvSpPr txBox="1"/>
              <p:nvPr/>
            </p:nvSpPr>
            <p:spPr>
              <a:xfrm>
                <a:off x="1346200" y="1889613"/>
                <a:ext cx="1325928" cy="4127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err="1"/>
                  <a:t>Webview</a:t>
                </a:r>
                <a:endParaRPr lang="ko-KR" altLang="en-US" dirty="0"/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42A74AC3-29C6-4ADC-927C-20A457623B24}"/>
                  </a:ext>
                </a:extLst>
              </p:cNvPr>
              <p:cNvGrpSpPr/>
              <p:nvPr/>
            </p:nvGrpSpPr>
            <p:grpSpPr>
              <a:xfrm>
                <a:off x="1950212" y="4090432"/>
                <a:ext cx="4690271" cy="1283732"/>
                <a:chOff x="1950212" y="4090432"/>
                <a:chExt cx="4690271" cy="1283732"/>
              </a:xfrm>
            </p:grpSpPr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67ECE05-6D44-4C3E-9B83-B7A7C6D699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950212" y="4192032"/>
                  <a:ext cx="1695027" cy="1117600"/>
                </a:xfrm>
                <a:prstGeom prst="rect">
                  <a:avLst/>
                </a:prstGeom>
              </p:spPr>
            </p:pic>
            <p:sp>
              <p:nvSpPr>
                <p:cNvPr id="19" name="화살표: 오른쪽 18">
                  <a:extLst>
                    <a:ext uri="{FF2B5EF4-FFF2-40B4-BE49-F238E27FC236}">
                      <a16:creationId xmlns:a16="http://schemas.microsoft.com/office/drawing/2014/main" id="{9BAC0FD6-19FD-42DB-BA0F-29DC319E7B24}"/>
                    </a:ext>
                  </a:extLst>
                </p:cNvPr>
                <p:cNvSpPr/>
                <p:nvPr/>
              </p:nvSpPr>
              <p:spPr>
                <a:xfrm>
                  <a:off x="4098308" y="4547632"/>
                  <a:ext cx="754784" cy="338081"/>
                </a:xfrm>
                <a:prstGeom prst="rightArrow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1" name="그래픽 20" descr="문서 윤곽선">
                  <a:extLst>
                    <a:ext uri="{FF2B5EF4-FFF2-40B4-BE49-F238E27FC236}">
                      <a16:creationId xmlns:a16="http://schemas.microsoft.com/office/drawing/2014/main" id="{844126EF-5CF7-45B3-8353-060A39CEA8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98593" y="4090432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02AAA1F-52B3-408D-8F62-C33F06DA2BB3}"/>
                    </a:ext>
                  </a:extLst>
                </p:cNvPr>
                <p:cNvSpPr txBox="1"/>
                <p:nvPr/>
              </p:nvSpPr>
              <p:spPr>
                <a:xfrm>
                  <a:off x="5268883" y="5004832"/>
                  <a:ext cx="37382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 err="1"/>
                    <a:t>js</a:t>
                  </a:r>
                  <a:endParaRPr lang="ko-KR" altLang="en-US" dirty="0"/>
                </a:p>
              </p:txBody>
            </p:sp>
            <p:pic>
              <p:nvPicPr>
                <p:cNvPr id="29" name="그래픽 28" descr="문서 윤곽선">
                  <a:extLst>
                    <a:ext uri="{FF2B5EF4-FFF2-40B4-BE49-F238E27FC236}">
                      <a16:creationId xmlns:a16="http://schemas.microsoft.com/office/drawing/2014/main" id="{E636EA1F-D735-4177-BC5D-07B3308766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26083" y="4090432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94009C9-C81C-48C5-A4F4-931FB24FF209}"/>
                    </a:ext>
                  </a:extLst>
                </p:cNvPr>
                <p:cNvSpPr txBox="1"/>
                <p:nvPr/>
              </p:nvSpPr>
              <p:spPr>
                <a:xfrm>
                  <a:off x="5810662" y="5004832"/>
                  <a:ext cx="6992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/>
                    <a:t>html</a:t>
                  </a:r>
                  <a:endParaRPr lang="ko-KR" altLang="en-US" dirty="0"/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FBAEBF7-8176-4231-923B-4A0B660C172F}"/>
                  </a:ext>
                </a:extLst>
              </p:cNvPr>
              <p:cNvSpPr txBox="1"/>
              <p:nvPr/>
            </p:nvSpPr>
            <p:spPr>
              <a:xfrm>
                <a:off x="1950212" y="3599147"/>
                <a:ext cx="15325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Page(</a:t>
                </a:r>
                <a:r>
                  <a:rPr lang="ko-KR" altLang="en-US" dirty="0" err="1"/>
                  <a:t>화면별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  <p:pic>
            <p:nvPicPr>
              <p:cNvPr id="35" name="그래픽 34" descr="문서 윤곽선">
                <a:extLst>
                  <a:ext uri="{FF2B5EF4-FFF2-40B4-BE49-F238E27FC236}">
                    <a16:creationId xmlns:a16="http://schemas.microsoft.com/office/drawing/2014/main" id="{452F2F7A-0CEB-41C9-83A9-223AFA2C8E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645239" y="192773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E5040B-5E96-4392-AD31-659A0D1AFFA5}"/>
                  </a:ext>
                </a:extLst>
              </p:cNvPr>
              <p:cNvSpPr txBox="1"/>
              <p:nvPr/>
            </p:nvSpPr>
            <p:spPr>
              <a:xfrm>
                <a:off x="3785562" y="2842130"/>
                <a:ext cx="625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CSS</a:t>
                </a:r>
                <a:endParaRPr lang="ko-KR" altLang="en-US" dirty="0"/>
              </a:p>
            </p:txBody>
          </p:sp>
          <p:pic>
            <p:nvPicPr>
              <p:cNvPr id="37" name="그래픽 36" descr="문서 윤곽선">
                <a:extLst>
                  <a:ext uri="{FF2B5EF4-FFF2-40B4-BE49-F238E27FC236}">
                    <a16:creationId xmlns:a16="http://schemas.microsoft.com/office/drawing/2014/main" id="{34A0FE62-D66B-42E7-BF6F-74EFDF608F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926003" y="1737527"/>
                <a:ext cx="650893" cy="650893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E34F3F8-7E63-4455-9D35-4D8A02FA2057}"/>
                  </a:ext>
                </a:extLst>
              </p:cNvPr>
              <p:cNvSpPr txBox="1"/>
              <p:nvPr/>
            </p:nvSpPr>
            <p:spPr>
              <a:xfrm>
                <a:off x="5099425" y="2956655"/>
                <a:ext cx="19848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공통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전역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JS </a:t>
                </a:r>
                <a:r>
                  <a:rPr lang="ko-KR" altLang="en-US" dirty="0"/>
                  <a:t>파일</a:t>
                </a:r>
              </a:p>
            </p:txBody>
          </p:sp>
          <p:pic>
            <p:nvPicPr>
              <p:cNvPr id="40" name="그래픽 39" descr="문서 윤곽선">
                <a:extLst>
                  <a:ext uri="{FF2B5EF4-FFF2-40B4-BE49-F238E27FC236}">
                    <a16:creationId xmlns:a16="http://schemas.microsoft.com/office/drawing/2014/main" id="{4BA56105-E825-47F8-8241-B72E8E0797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445107" y="1737527"/>
                <a:ext cx="650893" cy="650893"/>
              </a:xfrm>
              <a:prstGeom prst="rect">
                <a:avLst/>
              </a:prstGeom>
            </p:spPr>
          </p:pic>
          <p:pic>
            <p:nvPicPr>
              <p:cNvPr id="41" name="그래픽 40" descr="문서 윤곽선">
                <a:extLst>
                  <a:ext uri="{FF2B5EF4-FFF2-40B4-BE49-F238E27FC236}">
                    <a16:creationId xmlns:a16="http://schemas.microsoft.com/office/drawing/2014/main" id="{F45CDC45-FA05-406D-8DF8-D050175EA2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989590" y="1737527"/>
                <a:ext cx="650893" cy="650893"/>
              </a:xfrm>
              <a:prstGeom prst="rect">
                <a:avLst/>
              </a:prstGeom>
            </p:spPr>
          </p:pic>
          <p:pic>
            <p:nvPicPr>
              <p:cNvPr id="42" name="그래픽 41" descr="문서 윤곽선">
                <a:extLst>
                  <a:ext uri="{FF2B5EF4-FFF2-40B4-BE49-F238E27FC236}">
                    <a16:creationId xmlns:a16="http://schemas.microsoft.com/office/drawing/2014/main" id="{486A6288-07EA-442D-A9DF-5BF04CA651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508694" y="1724200"/>
                <a:ext cx="650893" cy="650893"/>
              </a:xfrm>
              <a:prstGeom prst="rect">
                <a:avLst/>
              </a:prstGeom>
            </p:spPr>
          </p:pic>
          <p:pic>
            <p:nvPicPr>
              <p:cNvPr id="45" name="그래픽 44" descr="문서 윤곽선">
                <a:extLst>
                  <a:ext uri="{FF2B5EF4-FFF2-40B4-BE49-F238E27FC236}">
                    <a16:creationId xmlns:a16="http://schemas.microsoft.com/office/drawing/2014/main" id="{A7BD8D87-4FC6-4D83-8DBC-B48FF08A11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926003" y="2321822"/>
                <a:ext cx="650893" cy="650893"/>
              </a:xfrm>
              <a:prstGeom prst="rect">
                <a:avLst/>
              </a:prstGeom>
            </p:spPr>
          </p:pic>
          <p:pic>
            <p:nvPicPr>
              <p:cNvPr id="46" name="그래픽 45" descr="문서 윤곽선">
                <a:extLst>
                  <a:ext uri="{FF2B5EF4-FFF2-40B4-BE49-F238E27FC236}">
                    <a16:creationId xmlns:a16="http://schemas.microsoft.com/office/drawing/2014/main" id="{0E786059-4983-4900-B0BC-631D18B0BF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445107" y="2321822"/>
                <a:ext cx="650893" cy="650893"/>
              </a:xfrm>
              <a:prstGeom prst="rect">
                <a:avLst/>
              </a:prstGeom>
            </p:spPr>
          </p:pic>
          <p:pic>
            <p:nvPicPr>
              <p:cNvPr id="47" name="그래픽 46" descr="문서 윤곽선">
                <a:extLst>
                  <a:ext uri="{FF2B5EF4-FFF2-40B4-BE49-F238E27FC236}">
                    <a16:creationId xmlns:a16="http://schemas.microsoft.com/office/drawing/2014/main" id="{03CE89CD-DA25-4E0D-9EDF-2B9C2F02A7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989590" y="2321822"/>
                <a:ext cx="650893" cy="650893"/>
              </a:xfrm>
              <a:prstGeom prst="rect">
                <a:avLst/>
              </a:prstGeom>
            </p:spPr>
          </p:pic>
          <p:pic>
            <p:nvPicPr>
              <p:cNvPr id="48" name="그래픽 47" descr="문서 윤곽선">
                <a:extLst>
                  <a:ext uri="{FF2B5EF4-FFF2-40B4-BE49-F238E27FC236}">
                    <a16:creationId xmlns:a16="http://schemas.microsoft.com/office/drawing/2014/main" id="{D916247C-F893-4631-A3B5-523E1C571C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508694" y="2308495"/>
                <a:ext cx="650893" cy="650893"/>
              </a:xfrm>
              <a:prstGeom prst="rect">
                <a:avLst/>
              </a:prstGeom>
            </p:spPr>
          </p:pic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23A370A-E189-4468-84B0-6C1131BFC537}"/>
                </a:ext>
              </a:extLst>
            </p:cNvPr>
            <p:cNvSpPr txBox="1"/>
            <p:nvPr/>
          </p:nvSpPr>
          <p:spPr>
            <a:xfrm>
              <a:off x="2979244" y="5748257"/>
              <a:ext cx="17171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+mn-ea"/>
                </a:rPr>
                <a:t>기존 개발 구조</a:t>
              </a:r>
              <a:endParaRPr lang="en-US" altLang="ko-KR" sz="20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9536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0BF48-FAB0-49C7-877B-8EB331316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단위</a:t>
            </a:r>
          </a:p>
        </p:txBody>
      </p:sp>
      <p:sp>
        <p:nvSpPr>
          <p:cNvPr id="60" name="정육면체 59">
            <a:extLst>
              <a:ext uri="{FF2B5EF4-FFF2-40B4-BE49-F238E27FC236}">
                <a16:creationId xmlns:a16="http://schemas.microsoft.com/office/drawing/2014/main" id="{9621555A-C3EF-4210-8B15-0D27D053CE74}"/>
              </a:ext>
            </a:extLst>
          </p:cNvPr>
          <p:cNvSpPr/>
          <p:nvPr/>
        </p:nvSpPr>
        <p:spPr>
          <a:xfrm>
            <a:off x="1390667" y="2152615"/>
            <a:ext cx="1883514" cy="1784142"/>
          </a:xfrm>
          <a:prstGeom prst="cube">
            <a:avLst/>
          </a:prstGeom>
          <a:solidFill>
            <a:srgbClr val="5FC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8" name="Picture 10" descr="컴포넌트 트리">
            <a:extLst>
              <a:ext uri="{FF2B5EF4-FFF2-40B4-BE49-F238E27FC236}">
                <a16:creationId xmlns:a16="http://schemas.microsoft.com/office/drawing/2014/main" id="{FCF3DF41-9293-443C-BA29-B88675DF3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594" y="1790765"/>
            <a:ext cx="6482739" cy="250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3B1314-5056-42D4-BA3F-8F7B849055CF}"/>
              </a:ext>
            </a:extLst>
          </p:cNvPr>
          <p:cNvSpPr txBox="1"/>
          <p:nvPr/>
        </p:nvSpPr>
        <p:spPr>
          <a:xfrm>
            <a:off x="1205986" y="4098551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n-ea"/>
              </a:rPr>
              <a:t>페이지 단위 개발</a:t>
            </a:r>
            <a:endParaRPr lang="en-US" altLang="ko-KR" sz="20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AA60B7-C5BA-4D2D-A946-BA4C7B84A14D}"/>
              </a:ext>
            </a:extLst>
          </p:cNvPr>
          <p:cNvSpPr txBox="1"/>
          <p:nvPr/>
        </p:nvSpPr>
        <p:spPr>
          <a:xfrm>
            <a:off x="6380960" y="4098551"/>
            <a:ext cx="2185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n-ea"/>
              </a:rPr>
              <a:t>컴포넌트 단위 개발</a:t>
            </a:r>
            <a:endParaRPr lang="en-US" altLang="ko-KR" sz="20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E3EA3E-E6C3-4C3E-B0CB-C3DBDE388A12}"/>
              </a:ext>
            </a:extLst>
          </p:cNvPr>
          <p:cNvSpPr txBox="1"/>
          <p:nvPr/>
        </p:nvSpPr>
        <p:spPr>
          <a:xfrm>
            <a:off x="3164749" y="4943230"/>
            <a:ext cx="5862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+mn-ea"/>
              </a:rPr>
              <a:t>컴포넌트</a:t>
            </a:r>
            <a:r>
              <a:rPr lang="en-US" altLang="ko-KR" sz="2800" dirty="0">
                <a:latin typeface="+mn-ea"/>
              </a:rPr>
              <a:t>: </a:t>
            </a:r>
            <a:r>
              <a:rPr lang="ko-KR" altLang="en-US" sz="2800" dirty="0">
                <a:solidFill>
                  <a:srgbClr val="FF0000"/>
                </a:solidFill>
                <a:latin typeface="+mn-ea"/>
              </a:rPr>
              <a:t>재사용</a:t>
            </a:r>
            <a:r>
              <a:rPr lang="ko-KR" altLang="en-US" sz="2800" dirty="0">
                <a:latin typeface="+mn-ea"/>
              </a:rPr>
              <a:t>이 가능한 최소 단위</a:t>
            </a:r>
          </a:p>
        </p:txBody>
      </p:sp>
    </p:spTree>
    <p:extLst>
      <p:ext uri="{BB962C8B-B14F-4D97-AF65-F5344CB8AC3E}">
        <p14:creationId xmlns:p14="http://schemas.microsoft.com/office/powerpoint/2010/main" val="3352294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0BF48-FAB0-49C7-877B-8EB331316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단위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C782BF3-778E-4B7C-9C56-5DD6E757C087}"/>
              </a:ext>
            </a:extLst>
          </p:cNvPr>
          <p:cNvGrpSpPr/>
          <p:nvPr/>
        </p:nvGrpSpPr>
        <p:grpSpPr>
          <a:xfrm>
            <a:off x="2675237" y="1597198"/>
            <a:ext cx="1883514" cy="1784142"/>
            <a:chOff x="2797272" y="2216788"/>
            <a:chExt cx="1883514" cy="1784142"/>
          </a:xfrm>
        </p:grpSpPr>
        <p:sp>
          <p:nvSpPr>
            <p:cNvPr id="60" name="정육면체 59">
              <a:extLst>
                <a:ext uri="{FF2B5EF4-FFF2-40B4-BE49-F238E27FC236}">
                  <a16:creationId xmlns:a16="http://schemas.microsoft.com/office/drawing/2014/main" id="{9621555A-C3EF-4210-8B15-0D27D053CE74}"/>
                </a:ext>
              </a:extLst>
            </p:cNvPr>
            <p:cNvSpPr/>
            <p:nvPr/>
          </p:nvSpPr>
          <p:spPr>
            <a:xfrm>
              <a:off x="2797272" y="2216788"/>
              <a:ext cx="1883514" cy="1784142"/>
            </a:xfrm>
            <a:prstGeom prst="cub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폭발: 8pt 12">
              <a:extLst>
                <a:ext uri="{FF2B5EF4-FFF2-40B4-BE49-F238E27FC236}">
                  <a16:creationId xmlns:a16="http://schemas.microsoft.com/office/drawing/2014/main" id="{6B7CB7D2-5EE8-45AE-A57E-D82BB2F8664E}"/>
                </a:ext>
              </a:extLst>
            </p:cNvPr>
            <p:cNvSpPr/>
            <p:nvPr/>
          </p:nvSpPr>
          <p:spPr>
            <a:xfrm>
              <a:off x="3071342" y="2917920"/>
              <a:ext cx="879681" cy="885456"/>
            </a:xfrm>
            <a:prstGeom prst="irregularSeal1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06" name="표 107">
            <a:extLst>
              <a:ext uri="{FF2B5EF4-FFF2-40B4-BE49-F238E27FC236}">
                <a16:creationId xmlns:a16="http://schemas.microsoft.com/office/drawing/2014/main" id="{71EF0E8B-90D0-4FBC-AA67-7654DC153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69423"/>
              </p:ext>
            </p:extLst>
          </p:nvPr>
        </p:nvGraphicFramePr>
        <p:xfrm>
          <a:off x="675862" y="4340857"/>
          <a:ext cx="10267122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7731">
                  <a:extLst>
                    <a:ext uri="{9D8B030D-6E8A-4147-A177-3AD203B41FA5}">
                      <a16:colId xmlns:a16="http://schemas.microsoft.com/office/drawing/2014/main" val="2538062078"/>
                    </a:ext>
                  </a:extLst>
                </a:gridCol>
                <a:gridCol w="3995801">
                  <a:extLst>
                    <a:ext uri="{9D8B030D-6E8A-4147-A177-3AD203B41FA5}">
                      <a16:colId xmlns:a16="http://schemas.microsoft.com/office/drawing/2014/main" val="1526191831"/>
                    </a:ext>
                  </a:extLst>
                </a:gridCol>
                <a:gridCol w="4253590">
                  <a:extLst>
                    <a:ext uri="{9D8B030D-6E8A-4147-A177-3AD203B41FA5}">
                      <a16:colId xmlns:a16="http://schemas.microsoft.com/office/drawing/2014/main" val="87881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단위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컴포넌트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0761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모듈화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2509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관심사 분리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HTML, CSS, JS </a:t>
                      </a:r>
                      <a:r>
                        <a:rPr lang="ko-KR" altLang="en-US" dirty="0"/>
                        <a:t>각각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분리되어 있음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한 파일에서 </a:t>
                      </a:r>
                      <a:r>
                        <a:rPr lang="en-US" altLang="ko-KR" dirty="0"/>
                        <a:t>HTML, CSS, JS</a:t>
                      </a:r>
                      <a:r>
                        <a:rPr lang="ko-KR" altLang="en-US" dirty="0"/>
                        <a:t>를 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1306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오류 해결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복잡한 로직일 수록 어려움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상대적으로 쉬움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0221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변경에 따른 대처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어려움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유연함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6385604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FB8D2E8B-09DE-4C13-8CF5-A8C138DF3EB7}"/>
              </a:ext>
            </a:extLst>
          </p:cNvPr>
          <p:cNvGrpSpPr/>
          <p:nvPr/>
        </p:nvGrpSpPr>
        <p:grpSpPr>
          <a:xfrm>
            <a:off x="7499231" y="1271137"/>
            <a:ext cx="2644485" cy="2422760"/>
            <a:chOff x="7145610" y="1394547"/>
            <a:chExt cx="2697612" cy="247143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706D8099-DCF3-4644-96FE-2C06EF08713C}"/>
                </a:ext>
              </a:extLst>
            </p:cNvPr>
            <p:cNvGrpSpPr/>
            <p:nvPr/>
          </p:nvGrpSpPr>
          <p:grpSpPr>
            <a:xfrm>
              <a:off x="8339532" y="1394547"/>
              <a:ext cx="1503690" cy="1336064"/>
              <a:chOff x="7543925" y="1467999"/>
              <a:chExt cx="1850803" cy="1644482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04858261-C5B7-4FD4-A285-0F2FE4B6DF85}"/>
                  </a:ext>
                </a:extLst>
              </p:cNvPr>
              <p:cNvGrpSpPr/>
              <p:nvPr/>
            </p:nvGrpSpPr>
            <p:grpSpPr>
              <a:xfrm>
                <a:off x="7566294" y="2464351"/>
                <a:ext cx="1828434" cy="648130"/>
                <a:chOff x="7240210" y="3295546"/>
                <a:chExt cx="1828434" cy="648130"/>
              </a:xfrm>
            </p:grpSpPr>
            <p:sp>
              <p:nvSpPr>
                <p:cNvPr id="20" name="정육면체 19">
                  <a:extLst>
                    <a:ext uri="{FF2B5EF4-FFF2-40B4-BE49-F238E27FC236}">
                      <a16:creationId xmlns:a16="http://schemas.microsoft.com/office/drawing/2014/main" id="{7E05E0E4-FBFA-4E07-9F0F-302F27878222}"/>
                    </a:ext>
                  </a:extLst>
                </p:cNvPr>
                <p:cNvSpPr/>
                <p:nvPr/>
              </p:nvSpPr>
              <p:spPr>
                <a:xfrm>
                  <a:off x="7240210" y="3303394"/>
                  <a:ext cx="675944" cy="640282"/>
                </a:xfrm>
                <a:prstGeom prst="cube">
                  <a:avLst/>
                </a:prstGeom>
                <a:solidFill>
                  <a:srgbClr val="5FC6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정육면체 21">
                  <a:extLst>
                    <a:ext uri="{FF2B5EF4-FFF2-40B4-BE49-F238E27FC236}">
                      <a16:creationId xmlns:a16="http://schemas.microsoft.com/office/drawing/2014/main" id="{24163BD0-4A67-4335-9FCA-3EB676470D0E}"/>
                    </a:ext>
                  </a:extLst>
                </p:cNvPr>
                <p:cNvSpPr/>
                <p:nvPr/>
              </p:nvSpPr>
              <p:spPr>
                <a:xfrm>
                  <a:off x="7812173" y="3295546"/>
                  <a:ext cx="675944" cy="640282"/>
                </a:xfrm>
                <a:prstGeom prst="cube">
                  <a:avLst/>
                </a:prstGeom>
                <a:solidFill>
                  <a:srgbClr val="5FC6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정육면체 26">
                  <a:extLst>
                    <a:ext uri="{FF2B5EF4-FFF2-40B4-BE49-F238E27FC236}">
                      <a16:creationId xmlns:a16="http://schemas.microsoft.com/office/drawing/2014/main" id="{797839A2-396F-4060-AC14-F9395017B28F}"/>
                    </a:ext>
                  </a:extLst>
                </p:cNvPr>
                <p:cNvSpPr/>
                <p:nvPr/>
              </p:nvSpPr>
              <p:spPr>
                <a:xfrm>
                  <a:off x="8392700" y="3295546"/>
                  <a:ext cx="675944" cy="640282"/>
                </a:xfrm>
                <a:prstGeom prst="cube">
                  <a:avLst/>
                </a:prstGeom>
                <a:solidFill>
                  <a:srgbClr val="5FC6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F086B5A2-1D8B-427F-BB11-5545580C14CD}"/>
                  </a:ext>
                </a:extLst>
              </p:cNvPr>
              <p:cNvGrpSpPr/>
              <p:nvPr/>
            </p:nvGrpSpPr>
            <p:grpSpPr>
              <a:xfrm>
                <a:off x="7548207" y="1966175"/>
                <a:ext cx="1828434" cy="648130"/>
                <a:chOff x="7240210" y="3295546"/>
                <a:chExt cx="1828434" cy="648130"/>
              </a:xfrm>
            </p:grpSpPr>
            <p:sp>
              <p:nvSpPr>
                <p:cNvPr id="30" name="정육면체 29">
                  <a:extLst>
                    <a:ext uri="{FF2B5EF4-FFF2-40B4-BE49-F238E27FC236}">
                      <a16:creationId xmlns:a16="http://schemas.microsoft.com/office/drawing/2014/main" id="{E86FB64E-B888-4E04-BB91-33E34801B084}"/>
                    </a:ext>
                  </a:extLst>
                </p:cNvPr>
                <p:cNvSpPr/>
                <p:nvPr/>
              </p:nvSpPr>
              <p:spPr>
                <a:xfrm>
                  <a:off x="7240210" y="3303394"/>
                  <a:ext cx="675944" cy="640282"/>
                </a:xfrm>
                <a:prstGeom prst="cube">
                  <a:avLst/>
                </a:prstGeom>
                <a:solidFill>
                  <a:srgbClr val="5FC6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정육면체 30">
                  <a:extLst>
                    <a:ext uri="{FF2B5EF4-FFF2-40B4-BE49-F238E27FC236}">
                      <a16:creationId xmlns:a16="http://schemas.microsoft.com/office/drawing/2014/main" id="{5A8F7925-FD81-4F34-8EDA-43950B855608}"/>
                    </a:ext>
                  </a:extLst>
                </p:cNvPr>
                <p:cNvSpPr/>
                <p:nvPr/>
              </p:nvSpPr>
              <p:spPr>
                <a:xfrm>
                  <a:off x="7812173" y="3295546"/>
                  <a:ext cx="675944" cy="640282"/>
                </a:xfrm>
                <a:prstGeom prst="cube">
                  <a:avLst/>
                </a:prstGeom>
                <a:solidFill>
                  <a:srgbClr val="5FC6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정육면체 31">
                  <a:extLst>
                    <a:ext uri="{FF2B5EF4-FFF2-40B4-BE49-F238E27FC236}">
                      <a16:creationId xmlns:a16="http://schemas.microsoft.com/office/drawing/2014/main" id="{40CD7412-D87D-433E-AFBF-A4DC3BA157DA}"/>
                    </a:ext>
                  </a:extLst>
                </p:cNvPr>
                <p:cNvSpPr/>
                <p:nvPr/>
              </p:nvSpPr>
              <p:spPr>
                <a:xfrm>
                  <a:off x="8392700" y="3295546"/>
                  <a:ext cx="675944" cy="640282"/>
                </a:xfrm>
                <a:prstGeom prst="cube">
                  <a:avLst/>
                </a:prstGeom>
                <a:solidFill>
                  <a:srgbClr val="5FC6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49C1E1C5-24CA-402B-85E4-7C64E9C27CB7}"/>
                  </a:ext>
                </a:extLst>
              </p:cNvPr>
              <p:cNvGrpSpPr/>
              <p:nvPr/>
            </p:nvGrpSpPr>
            <p:grpSpPr>
              <a:xfrm>
                <a:off x="7543925" y="1467999"/>
                <a:ext cx="1828434" cy="648130"/>
                <a:chOff x="7240210" y="3295546"/>
                <a:chExt cx="1828434" cy="648130"/>
              </a:xfrm>
            </p:grpSpPr>
            <p:sp>
              <p:nvSpPr>
                <p:cNvPr id="34" name="정육면체 33">
                  <a:extLst>
                    <a:ext uri="{FF2B5EF4-FFF2-40B4-BE49-F238E27FC236}">
                      <a16:creationId xmlns:a16="http://schemas.microsoft.com/office/drawing/2014/main" id="{9F433CDC-7E18-4B40-8E96-C6B7A806920F}"/>
                    </a:ext>
                  </a:extLst>
                </p:cNvPr>
                <p:cNvSpPr/>
                <p:nvPr/>
              </p:nvSpPr>
              <p:spPr>
                <a:xfrm>
                  <a:off x="7240210" y="3303394"/>
                  <a:ext cx="675944" cy="640282"/>
                </a:xfrm>
                <a:prstGeom prst="cube">
                  <a:avLst/>
                </a:prstGeom>
                <a:solidFill>
                  <a:srgbClr val="5FC6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정육면체 34">
                  <a:extLst>
                    <a:ext uri="{FF2B5EF4-FFF2-40B4-BE49-F238E27FC236}">
                      <a16:creationId xmlns:a16="http://schemas.microsoft.com/office/drawing/2014/main" id="{F760B884-4148-4EC7-99EF-76EF7C7C49A2}"/>
                    </a:ext>
                  </a:extLst>
                </p:cNvPr>
                <p:cNvSpPr/>
                <p:nvPr/>
              </p:nvSpPr>
              <p:spPr>
                <a:xfrm>
                  <a:off x="7812173" y="3295546"/>
                  <a:ext cx="675944" cy="640282"/>
                </a:xfrm>
                <a:prstGeom prst="cube">
                  <a:avLst/>
                </a:prstGeom>
                <a:solidFill>
                  <a:srgbClr val="5FC6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정육면체 35">
                  <a:extLst>
                    <a:ext uri="{FF2B5EF4-FFF2-40B4-BE49-F238E27FC236}">
                      <a16:creationId xmlns:a16="http://schemas.microsoft.com/office/drawing/2014/main" id="{989C6B90-9913-459C-A3A2-7B33AD46D630}"/>
                    </a:ext>
                  </a:extLst>
                </p:cNvPr>
                <p:cNvSpPr/>
                <p:nvPr/>
              </p:nvSpPr>
              <p:spPr>
                <a:xfrm>
                  <a:off x="8392700" y="3295546"/>
                  <a:ext cx="675944" cy="640282"/>
                </a:xfrm>
                <a:prstGeom prst="cube">
                  <a:avLst/>
                </a:prstGeom>
                <a:solidFill>
                  <a:srgbClr val="5FC6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F6A9B5CA-23F5-4DCE-892A-9A24EC1F403B}"/>
                </a:ext>
              </a:extLst>
            </p:cNvPr>
            <p:cNvGrpSpPr/>
            <p:nvPr/>
          </p:nvGrpSpPr>
          <p:grpSpPr>
            <a:xfrm>
              <a:off x="8112443" y="1613500"/>
              <a:ext cx="1503690" cy="1336064"/>
              <a:chOff x="7543925" y="1467999"/>
              <a:chExt cx="1850803" cy="1644482"/>
            </a:xfrm>
          </p:grpSpPr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3D04B2AC-3891-49FB-B406-C8641F8CFCA7}"/>
                  </a:ext>
                </a:extLst>
              </p:cNvPr>
              <p:cNvGrpSpPr/>
              <p:nvPr/>
            </p:nvGrpSpPr>
            <p:grpSpPr>
              <a:xfrm>
                <a:off x="7566294" y="2464351"/>
                <a:ext cx="1828434" cy="648130"/>
                <a:chOff x="7240210" y="3295546"/>
                <a:chExt cx="1828434" cy="648130"/>
              </a:xfrm>
            </p:grpSpPr>
            <p:sp>
              <p:nvSpPr>
                <p:cNvPr id="81" name="정육면체 80">
                  <a:extLst>
                    <a:ext uri="{FF2B5EF4-FFF2-40B4-BE49-F238E27FC236}">
                      <a16:creationId xmlns:a16="http://schemas.microsoft.com/office/drawing/2014/main" id="{527787ED-FEEB-446C-8DDD-13AFAE0260EF}"/>
                    </a:ext>
                  </a:extLst>
                </p:cNvPr>
                <p:cNvSpPr/>
                <p:nvPr/>
              </p:nvSpPr>
              <p:spPr>
                <a:xfrm>
                  <a:off x="7240210" y="3303394"/>
                  <a:ext cx="675944" cy="640282"/>
                </a:xfrm>
                <a:prstGeom prst="cube">
                  <a:avLst/>
                </a:prstGeom>
                <a:solidFill>
                  <a:srgbClr val="5FC6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정육면체 81">
                  <a:extLst>
                    <a:ext uri="{FF2B5EF4-FFF2-40B4-BE49-F238E27FC236}">
                      <a16:creationId xmlns:a16="http://schemas.microsoft.com/office/drawing/2014/main" id="{67E106A4-CCAD-4D56-9987-5C46A23AA8FC}"/>
                    </a:ext>
                  </a:extLst>
                </p:cNvPr>
                <p:cNvSpPr/>
                <p:nvPr/>
              </p:nvSpPr>
              <p:spPr>
                <a:xfrm>
                  <a:off x="7812173" y="3295546"/>
                  <a:ext cx="675944" cy="640282"/>
                </a:xfrm>
                <a:prstGeom prst="cube">
                  <a:avLst/>
                </a:prstGeom>
                <a:solidFill>
                  <a:srgbClr val="5FC6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정육면체 82">
                  <a:extLst>
                    <a:ext uri="{FF2B5EF4-FFF2-40B4-BE49-F238E27FC236}">
                      <a16:creationId xmlns:a16="http://schemas.microsoft.com/office/drawing/2014/main" id="{7ABC928A-28FB-4772-8EEF-AEF149A78FA4}"/>
                    </a:ext>
                  </a:extLst>
                </p:cNvPr>
                <p:cNvSpPr/>
                <p:nvPr/>
              </p:nvSpPr>
              <p:spPr>
                <a:xfrm>
                  <a:off x="8392700" y="3295546"/>
                  <a:ext cx="675944" cy="640282"/>
                </a:xfrm>
                <a:prstGeom prst="cube">
                  <a:avLst/>
                </a:prstGeom>
                <a:solidFill>
                  <a:srgbClr val="5FC6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206DAAD9-C926-49A9-B6C0-CCD011723C5B}"/>
                  </a:ext>
                </a:extLst>
              </p:cNvPr>
              <p:cNvGrpSpPr/>
              <p:nvPr/>
            </p:nvGrpSpPr>
            <p:grpSpPr>
              <a:xfrm>
                <a:off x="7548207" y="1966175"/>
                <a:ext cx="1828434" cy="648130"/>
                <a:chOff x="7240210" y="3295546"/>
                <a:chExt cx="1828434" cy="648130"/>
              </a:xfrm>
            </p:grpSpPr>
            <p:sp>
              <p:nvSpPr>
                <p:cNvPr id="78" name="정육면체 77">
                  <a:extLst>
                    <a:ext uri="{FF2B5EF4-FFF2-40B4-BE49-F238E27FC236}">
                      <a16:creationId xmlns:a16="http://schemas.microsoft.com/office/drawing/2014/main" id="{A6C662BB-0368-458D-B1FE-DF6387866C27}"/>
                    </a:ext>
                  </a:extLst>
                </p:cNvPr>
                <p:cNvSpPr/>
                <p:nvPr/>
              </p:nvSpPr>
              <p:spPr>
                <a:xfrm>
                  <a:off x="7240210" y="3303394"/>
                  <a:ext cx="675944" cy="640282"/>
                </a:xfrm>
                <a:prstGeom prst="cube">
                  <a:avLst/>
                </a:prstGeom>
                <a:solidFill>
                  <a:srgbClr val="5FC6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정육면체 78">
                  <a:extLst>
                    <a:ext uri="{FF2B5EF4-FFF2-40B4-BE49-F238E27FC236}">
                      <a16:creationId xmlns:a16="http://schemas.microsoft.com/office/drawing/2014/main" id="{334F8043-D813-4A2A-9C30-BFC96E0CBA85}"/>
                    </a:ext>
                  </a:extLst>
                </p:cNvPr>
                <p:cNvSpPr/>
                <p:nvPr/>
              </p:nvSpPr>
              <p:spPr>
                <a:xfrm>
                  <a:off x="7812173" y="3295546"/>
                  <a:ext cx="675944" cy="640282"/>
                </a:xfrm>
                <a:prstGeom prst="cube">
                  <a:avLst/>
                </a:prstGeom>
                <a:solidFill>
                  <a:srgbClr val="5FC6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정육면체 79">
                  <a:extLst>
                    <a:ext uri="{FF2B5EF4-FFF2-40B4-BE49-F238E27FC236}">
                      <a16:creationId xmlns:a16="http://schemas.microsoft.com/office/drawing/2014/main" id="{9BC09624-93CD-47DD-83F3-D71004D66880}"/>
                    </a:ext>
                  </a:extLst>
                </p:cNvPr>
                <p:cNvSpPr/>
                <p:nvPr/>
              </p:nvSpPr>
              <p:spPr>
                <a:xfrm>
                  <a:off x="8392700" y="3295546"/>
                  <a:ext cx="675944" cy="640282"/>
                </a:xfrm>
                <a:prstGeom prst="cube">
                  <a:avLst/>
                </a:prstGeom>
                <a:solidFill>
                  <a:srgbClr val="5FC6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B1E27F7F-455C-439E-8FB2-919F0AC7330D}"/>
                  </a:ext>
                </a:extLst>
              </p:cNvPr>
              <p:cNvGrpSpPr/>
              <p:nvPr/>
            </p:nvGrpSpPr>
            <p:grpSpPr>
              <a:xfrm>
                <a:off x="7543925" y="1467999"/>
                <a:ext cx="1828434" cy="648130"/>
                <a:chOff x="7240210" y="3295546"/>
                <a:chExt cx="1828434" cy="648130"/>
              </a:xfrm>
            </p:grpSpPr>
            <p:sp>
              <p:nvSpPr>
                <p:cNvPr id="75" name="정육면체 74">
                  <a:extLst>
                    <a:ext uri="{FF2B5EF4-FFF2-40B4-BE49-F238E27FC236}">
                      <a16:creationId xmlns:a16="http://schemas.microsoft.com/office/drawing/2014/main" id="{44167DC9-DA6A-4E75-9F53-E20417DD0511}"/>
                    </a:ext>
                  </a:extLst>
                </p:cNvPr>
                <p:cNvSpPr/>
                <p:nvPr/>
              </p:nvSpPr>
              <p:spPr>
                <a:xfrm>
                  <a:off x="7240210" y="3303394"/>
                  <a:ext cx="675944" cy="640282"/>
                </a:xfrm>
                <a:prstGeom prst="cube">
                  <a:avLst/>
                </a:prstGeom>
                <a:solidFill>
                  <a:srgbClr val="5FC6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정육면체 75">
                  <a:extLst>
                    <a:ext uri="{FF2B5EF4-FFF2-40B4-BE49-F238E27FC236}">
                      <a16:creationId xmlns:a16="http://schemas.microsoft.com/office/drawing/2014/main" id="{E7367497-AEFA-41CD-8278-5D22774600C1}"/>
                    </a:ext>
                  </a:extLst>
                </p:cNvPr>
                <p:cNvSpPr/>
                <p:nvPr/>
              </p:nvSpPr>
              <p:spPr>
                <a:xfrm>
                  <a:off x="7812173" y="3295546"/>
                  <a:ext cx="675944" cy="640282"/>
                </a:xfrm>
                <a:prstGeom prst="cube">
                  <a:avLst/>
                </a:prstGeom>
                <a:solidFill>
                  <a:srgbClr val="5FC6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" name="정육면체 76">
                  <a:extLst>
                    <a:ext uri="{FF2B5EF4-FFF2-40B4-BE49-F238E27FC236}">
                      <a16:creationId xmlns:a16="http://schemas.microsoft.com/office/drawing/2014/main" id="{6ED6163C-807A-4034-B131-7EF6164AA3D1}"/>
                    </a:ext>
                  </a:extLst>
                </p:cNvPr>
                <p:cNvSpPr/>
                <p:nvPr/>
              </p:nvSpPr>
              <p:spPr>
                <a:xfrm>
                  <a:off x="8392700" y="3295546"/>
                  <a:ext cx="675944" cy="640282"/>
                </a:xfrm>
                <a:prstGeom prst="cube">
                  <a:avLst/>
                </a:prstGeom>
                <a:solidFill>
                  <a:srgbClr val="5FC6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F7AFF895-AAFD-4138-ADA1-60BEE8EED12C}"/>
                </a:ext>
              </a:extLst>
            </p:cNvPr>
            <p:cNvGrpSpPr/>
            <p:nvPr/>
          </p:nvGrpSpPr>
          <p:grpSpPr>
            <a:xfrm>
              <a:off x="7858329" y="1896647"/>
              <a:ext cx="1503690" cy="1336064"/>
              <a:chOff x="7543925" y="1467999"/>
              <a:chExt cx="1850803" cy="1644482"/>
            </a:xfrm>
          </p:grpSpPr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8BED1944-59C2-4C28-8CD0-316B3EA091E2}"/>
                  </a:ext>
                </a:extLst>
              </p:cNvPr>
              <p:cNvGrpSpPr/>
              <p:nvPr/>
            </p:nvGrpSpPr>
            <p:grpSpPr>
              <a:xfrm>
                <a:off x="7566294" y="2464351"/>
                <a:ext cx="1828434" cy="648130"/>
                <a:chOff x="7240210" y="3295546"/>
                <a:chExt cx="1828434" cy="648130"/>
              </a:xfrm>
            </p:grpSpPr>
            <p:sp>
              <p:nvSpPr>
                <p:cNvPr id="94" name="정육면체 93">
                  <a:extLst>
                    <a:ext uri="{FF2B5EF4-FFF2-40B4-BE49-F238E27FC236}">
                      <a16:creationId xmlns:a16="http://schemas.microsoft.com/office/drawing/2014/main" id="{4D8ED969-6824-419C-81D9-C3405F4B67C1}"/>
                    </a:ext>
                  </a:extLst>
                </p:cNvPr>
                <p:cNvSpPr/>
                <p:nvPr/>
              </p:nvSpPr>
              <p:spPr>
                <a:xfrm>
                  <a:off x="7240210" y="3303394"/>
                  <a:ext cx="675944" cy="640282"/>
                </a:xfrm>
                <a:prstGeom prst="cube">
                  <a:avLst/>
                </a:prstGeom>
                <a:solidFill>
                  <a:srgbClr val="5FC6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정육면체 95">
                  <a:extLst>
                    <a:ext uri="{FF2B5EF4-FFF2-40B4-BE49-F238E27FC236}">
                      <a16:creationId xmlns:a16="http://schemas.microsoft.com/office/drawing/2014/main" id="{E243C4A1-87D9-4958-BC6D-E871046168E7}"/>
                    </a:ext>
                  </a:extLst>
                </p:cNvPr>
                <p:cNvSpPr/>
                <p:nvPr/>
              </p:nvSpPr>
              <p:spPr>
                <a:xfrm>
                  <a:off x="8392700" y="3295546"/>
                  <a:ext cx="675944" cy="640282"/>
                </a:xfrm>
                <a:prstGeom prst="cube">
                  <a:avLst/>
                </a:prstGeom>
                <a:solidFill>
                  <a:srgbClr val="5FC6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EDEFE157-AA6A-4DCF-9CF4-1378224E2CA5}"/>
                  </a:ext>
                </a:extLst>
              </p:cNvPr>
              <p:cNvGrpSpPr/>
              <p:nvPr/>
            </p:nvGrpSpPr>
            <p:grpSpPr>
              <a:xfrm>
                <a:off x="7548207" y="1966175"/>
                <a:ext cx="1828434" cy="648130"/>
                <a:chOff x="7240210" y="3295546"/>
                <a:chExt cx="1828434" cy="648130"/>
              </a:xfrm>
            </p:grpSpPr>
            <p:sp>
              <p:nvSpPr>
                <p:cNvPr id="91" name="정육면체 90">
                  <a:extLst>
                    <a:ext uri="{FF2B5EF4-FFF2-40B4-BE49-F238E27FC236}">
                      <a16:creationId xmlns:a16="http://schemas.microsoft.com/office/drawing/2014/main" id="{D5833C89-8CAC-45F6-9638-58734584E13B}"/>
                    </a:ext>
                  </a:extLst>
                </p:cNvPr>
                <p:cNvSpPr/>
                <p:nvPr/>
              </p:nvSpPr>
              <p:spPr>
                <a:xfrm>
                  <a:off x="7240210" y="3303394"/>
                  <a:ext cx="675944" cy="640282"/>
                </a:xfrm>
                <a:prstGeom prst="cube">
                  <a:avLst/>
                </a:prstGeom>
                <a:solidFill>
                  <a:srgbClr val="5FC6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정육면체 91">
                  <a:extLst>
                    <a:ext uri="{FF2B5EF4-FFF2-40B4-BE49-F238E27FC236}">
                      <a16:creationId xmlns:a16="http://schemas.microsoft.com/office/drawing/2014/main" id="{4FDD880F-F190-4307-90A2-4A675E0A4251}"/>
                    </a:ext>
                  </a:extLst>
                </p:cNvPr>
                <p:cNvSpPr/>
                <p:nvPr/>
              </p:nvSpPr>
              <p:spPr>
                <a:xfrm>
                  <a:off x="7812173" y="3295546"/>
                  <a:ext cx="675944" cy="640282"/>
                </a:xfrm>
                <a:prstGeom prst="cube">
                  <a:avLst/>
                </a:prstGeom>
                <a:solidFill>
                  <a:srgbClr val="5FC6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정육면체 92">
                  <a:extLst>
                    <a:ext uri="{FF2B5EF4-FFF2-40B4-BE49-F238E27FC236}">
                      <a16:creationId xmlns:a16="http://schemas.microsoft.com/office/drawing/2014/main" id="{453152C2-1E4D-47B9-AF7C-602E6FF6CCBB}"/>
                    </a:ext>
                  </a:extLst>
                </p:cNvPr>
                <p:cNvSpPr/>
                <p:nvPr/>
              </p:nvSpPr>
              <p:spPr>
                <a:xfrm>
                  <a:off x="8392700" y="3295546"/>
                  <a:ext cx="675944" cy="640282"/>
                </a:xfrm>
                <a:prstGeom prst="cube">
                  <a:avLst/>
                </a:prstGeom>
                <a:solidFill>
                  <a:srgbClr val="5FC6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17512C38-CFE0-4A4C-B6B0-B9EEE04F189E}"/>
                  </a:ext>
                </a:extLst>
              </p:cNvPr>
              <p:cNvGrpSpPr/>
              <p:nvPr/>
            </p:nvGrpSpPr>
            <p:grpSpPr>
              <a:xfrm>
                <a:off x="7543925" y="1467999"/>
                <a:ext cx="1828434" cy="648130"/>
                <a:chOff x="7240210" y="3295546"/>
                <a:chExt cx="1828434" cy="648130"/>
              </a:xfrm>
            </p:grpSpPr>
            <p:sp>
              <p:nvSpPr>
                <p:cNvPr id="88" name="정육면체 87">
                  <a:extLst>
                    <a:ext uri="{FF2B5EF4-FFF2-40B4-BE49-F238E27FC236}">
                      <a16:creationId xmlns:a16="http://schemas.microsoft.com/office/drawing/2014/main" id="{11CFA52A-C5BA-4811-A233-4F2AEBE6C1DC}"/>
                    </a:ext>
                  </a:extLst>
                </p:cNvPr>
                <p:cNvSpPr/>
                <p:nvPr/>
              </p:nvSpPr>
              <p:spPr>
                <a:xfrm>
                  <a:off x="7240210" y="3303394"/>
                  <a:ext cx="675944" cy="640282"/>
                </a:xfrm>
                <a:prstGeom prst="cube">
                  <a:avLst/>
                </a:prstGeom>
                <a:solidFill>
                  <a:srgbClr val="5FC6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정육면체 88">
                  <a:extLst>
                    <a:ext uri="{FF2B5EF4-FFF2-40B4-BE49-F238E27FC236}">
                      <a16:creationId xmlns:a16="http://schemas.microsoft.com/office/drawing/2014/main" id="{097DEE99-C9BB-46D8-8E11-4B7CD4E71B55}"/>
                    </a:ext>
                  </a:extLst>
                </p:cNvPr>
                <p:cNvSpPr/>
                <p:nvPr/>
              </p:nvSpPr>
              <p:spPr>
                <a:xfrm>
                  <a:off x="7812173" y="3295546"/>
                  <a:ext cx="675944" cy="640282"/>
                </a:xfrm>
                <a:prstGeom prst="cube">
                  <a:avLst/>
                </a:prstGeom>
                <a:solidFill>
                  <a:srgbClr val="5FC6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정육면체 89">
                  <a:extLst>
                    <a:ext uri="{FF2B5EF4-FFF2-40B4-BE49-F238E27FC236}">
                      <a16:creationId xmlns:a16="http://schemas.microsoft.com/office/drawing/2014/main" id="{79A83EB1-62AD-4DA6-9307-39401D8FD5D1}"/>
                    </a:ext>
                  </a:extLst>
                </p:cNvPr>
                <p:cNvSpPr/>
                <p:nvPr/>
              </p:nvSpPr>
              <p:spPr>
                <a:xfrm>
                  <a:off x="8392700" y="3295546"/>
                  <a:ext cx="675944" cy="640282"/>
                </a:xfrm>
                <a:prstGeom prst="cube">
                  <a:avLst/>
                </a:prstGeom>
                <a:solidFill>
                  <a:srgbClr val="5FC6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D508F54-67DC-4A87-8C9B-9B8EEF315F01}"/>
                </a:ext>
              </a:extLst>
            </p:cNvPr>
            <p:cNvGrpSpPr/>
            <p:nvPr/>
          </p:nvGrpSpPr>
          <p:grpSpPr>
            <a:xfrm>
              <a:off x="8597607" y="3288364"/>
              <a:ext cx="549173" cy="520199"/>
              <a:chOff x="5210236" y="3804947"/>
              <a:chExt cx="675945" cy="640282"/>
            </a:xfrm>
          </p:grpSpPr>
          <p:sp>
            <p:nvSpPr>
              <p:cNvPr id="11" name="정육면체 10">
                <a:extLst>
                  <a:ext uri="{FF2B5EF4-FFF2-40B4-BE49-F238E27FC236}">
                    <a16:creationId xmlns:a16="http://schemas.microsoft.com/office/drawing/2014/main" id="{F98582CA-723A-437B-9991-0A71FE946F5F}"/>
                  </a:ext>
                </a:extLst>
              </p:cNvPr>
              <p:cNvSpPr/>
              <p:nvPr/>
            </p:nvSpPr>
            <p:spPr>
              <a:xfrm>
                <a:off x="5210236" y="3804947"/>
                <a:ext cx="675945" cy="640282"/>
              </a:xfrm>
              <a:prstGeom prst="cub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폭발: 8pt 8">
                <a:extLst>
                  <a:ext uri="{FF2B5EF4-FFF2-40B4-BE49-F238E27FC236}">
                    <a16:creationId xmlns:a16="http://schemas.microsoft.com/office/drawing/2014/main" id="{122A16BD-767D-4373-BA22-5A57EA6700C4}"/>
                  </a:ext>
                </a:extLst>
              </p:cNvPr>
              <p:cNvSpPr/>
              <p:nvPr/>
            </p:nvSpPr>
            <p:spPr>
              <a:xfrm>
                <a:off x="5312576" y="4045570"/>
                <a:ext cx="318053" cy="320141"/>
              </a:xfrm>
              <a:prstGeom prst="irregularSeal1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7" name="정육면체 96">
              <a:extLst>
                <a:ext uri="{FF2B5EF4-FFF2-40B4-BE49-F238E27FC236}">
                  <a16:creationId xmlns:a16="http://schemas.microsoft.com/office/drawing/2014/main" id="{3841433F-69D4-4B8F-9C55-9464693BA974}"/>
                </a:ext>
              </a:extLst>
            </p:cNvPr>
            <p:cNvSpPr/>
            <p:nvPr/>
          </p:nvSpPr>
          <p:spPr>
            <a:xfrm>
              <a:off x="7145610" y="3345781"/>
              <a:ext cx="549174" cy="520199"/>
            </a:xfrm>
            <a:prstGeom prst="cube">
              <a:avLst/>
            </a:prstGeom>
            <a:solidFill>
              <a:srgbClr val="5FC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C688EED9-73AE-4301-A812-980FD63BA1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58329" y="3605880"/>
              <a:ext cx="614801" cy="11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A392A7E7-335F-44E2-80DA-BB2918950FE0}"/>
              </a:ext>
            </a:extLst>
          </p:cNvPr>
          <p:cNvSpPr txBox="1"/>
          <p:nvPr/>
        </p:nvSpPr>
        <p:spPr>
          <a:xfrm>
            <a:off x="2607576" y="3818894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n-ea"/>
              </a:rPr>
              <a:t>페이지 단위 개발</a:t>
            </a:r>
            <a:endParaRPr lang="en-US" altLang="ko-KR" sz="2000" dirty="0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2C7038D-4C51-4042-BDFE-872D4BB8CEEA}"/>
              </a:ext>
            </a:extLst>
          </p:cNvPr>
          <p:cNvSpPr txBox="1"/>
          <p:nvPr/>
        </p:nvSpPr>
        <p:spPr>
          <a:xfrm>
            <a:off x="7728867" y="3833210"/>
            <a:ext cx="2185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n-ea"/>
              </a:rPr>
              <a:t>컴포넌트 단위 개발</a:t>
            </a: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71032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나눔스퀘어라운드 ExtraBold"/>
        <a:ea typeface="나눔스퀘어라운드 ExtraBold"/>
        <a:cs typeface=""/>
      </a:majorFont>
      <a:minorFont>
        <a:latin typeface="나눔스퀘어라운드 ExtraBold"/>
        <a:ea typeface="나눔스퀘어라운드 Extra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2303</TotalTime>
  <Words>413</Words>
  <Application>Microsoft Macintosh PowerPoint</Application>
  <PresentationFormat>와이드스크린</PresentationFormat>
  <Paragraphs>152</Paragraphs>
  <Slides>19</Slides>
  <Notes>0</Notes>
  <HiddenSlides>0</HiddenSlides>
  <MMClips>2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나눔스퀘어라운드 ExtraBold</vt:lpstr>
      <vt:lpstr>맑은 고딕</vt:lpstr>
      <vt:lpstr>Arial</vt:lpstr>
      <vt:lpstr>Wingdings</vt:lpstr>
      <vt:lpstr>Office 테마</vt:lpstr>
      <vt:lpstr>비트맵 이미지</vt:lpstr>
      <vt:lpstr>모피어스 SPA 프레임워크(with.Vue)</vt:lpstr>
      <vt:lpstr>목차</vt:lpstr>
      <vt:lpstr>개요</vt:lpstr>
      <vt:lpstr>화면 동작 방식</vt:lpstr>
      <vt:lpstr>MPA 프로세스</vt:lpstr>
      <vt:lpstr>SPA 프로세스</vt:lpstr>
      <vt:lpstr>모듈화</vt:lpstr>
      <vt:lpstr>개발 단위</vt:lpstr>
      <vt:lpstr>개발 단위</vt:lpstr>
      <vt:lpstr>API 제어</vt:lpstr>
      <vt:lpstr>MVVM 패턴</vt:lpstr>
      <vt:lpstr>SPA 프레임워크</vt:lpstr>
      <vt:lpstr>장단점</vt:lpstr>
      <vt:lpstr>시연</vt:lpstr>
      <vt:lpstr>Webpack</vt:lpstr>
      <vt:lpstr>Babel</vt:lpstr>
      <vt:lpstr>Vue</vt:lpstr>
      <vt:lpstr>실습해보기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김용범</dc:creator>
  <cp:lastModifiedBy>김용범</cp:lastModifiedBy>
  <cp:revision>85</cp:revision>
  <dcterms:created xsi:type="dcterms:W3CDTF">2021-01-27T04:02:19Z</dcterms:created>
  <dcterms:modified xsi:type="dcterms:W3CDTF">2022-02-17T08:36:16Z</dcterms:modified>
</cp:coreProperties>
</file>